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78" r:id="rId4"/>
    <p:sldId id="260" r:id="rId5"/>
    <p:sldId id="276" r:id="rId6"/>
    <p:sldId id="277" r:id="rId7"/>
    <p:sldId id="273" r:id="rId8"/>
    <p:sldId id="267" r:id="rId9"/>
    <p:sldId id="269" r:id="rId10"/>
    <p:sldId id="274" r:id="rId11"/>
    <p:sldId id="270" r:id="rId12"/>
    <p:sldId id="271" r:id="rId13"/>
    <p:sldId id="272" r:id="rId14"/>
    <p:sldId id="279" r:id="rId15"/>
    <p:sldId id="263" r:id="rId16"/>
    <p:sldId id="280" r:id="rId17"/>
    <p:sldId id="264"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66" d="100"/>
          <a:sy n="66" d="100"/>
        </p:scale>
        <p:origin x="90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7E9AE-5FE7-4984-848D-592FCCFBDCF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zh-TW" altLang="en-US"/>
        </a:p>
      </dgm:t>
    </dgm:pt>
    <dgm:pt modelId="{062EA6A2-7553-4589-BD0F-20A0D8F9F0E6}">
      <dgm:prSet phldrT="[文字]"/>
      <dgm:spPr/>
      <dgm:t>
        <a:bodyPr/>
        <a:lstStyle/>
        <a:p>
          <a:r>
            <a:rPr lang="en-US" altLang="zh-TW" b="0" i="0" dirty="0" smtClean="0"/>
            <a:t>1957</a:t>
          </a:r>
          <a:r>
            <a:rPr lang="zh-TW" altLang="en-US" b="0" i="0" dirty="0" smtClean="0"/>
            <a:t>年</a:t>
          </a:r>
          <a:r>
            <a:rPr lang="en-US" altLang="zh-TW" b="0" i="0" dirty="0" smtClean="0"/>
            <a:t>4</a:t>
          </a:r>
          <a:r>
            <a:rPr lang="zh-TW" altLang="en-US" b="0" i="0" dirty="0" smtClean="0"/>
            <a:t>月由鍾肇政發起</a:t>
          </a:r>
          <a:endParaRPr lang="zh-TW" altLang="en-US" dirty="0"/>
        </a:p>
      </dgm:t>
    </dgm:pt>
    <dgm:pt modelId="{065E7F9D-FDC5-42B6-A3A2-E3C52A318BDE}" type="parTrans" cxnId="{B7D233D6-925B-406F-A58F-57D6CF35D13F}">
      <dgm:prSet/>
      <dgm:spPr/>
      <dgm:t>
        <a:bodyPr/>
        <a:lstStyle/>
        <a:p>
          <a:endParaRPr lang="zh-TW" altLang="en-US"/>
        </a:p>
      </dgm:t>
    </dgm:pt>
    <dgm:pt modelId="{26CDC310-CAAF-4467-9FD0-DC2C659726BB}" type="sibTrans" cxnId="{B7D233D6-925B-406F-A58F-57D6CF35D13F}">
      <dgm:prSet/>
      <dgm:spPr/>
      <dgm:t>
        <a:bodyPr/>
        <a:lstStyle/>
        <a:p>
          <a:endParaRPr lang="zh-TW" altLang="en-US"/>
        </a:p>
      </dgm:t>
    </dgm:pt>
    <dgm:pt modelId="{3A6D35AD-D932-45E4-B4C7-9CC5668B4B16}">
      <dgm:prSet phldrT="[文字]"/>
      <dgm:spPr/>
      <dgm:t>
        <a:bodyPr/>
        <a:lstStyle/>
        <a:p>
          <a:r>
            <a:rPr lang="en-US" altLang="zh-TW" b="0" i="0" dirty="0" smtClean="0"/>
            <a:t>1958</a:t>
          </a:r>
          <a:r>
            <a:rPr lang="zh-TW" altLang="en-US" b="0" i="0" dirty="0" smtClean="0"/>
            <a:t>年</a:t>
          </a:r>
          <a:r>
            <a:rPr lang="en-US" altLang="zh-TW" b="0" i="0" dirty="0" smtClean="0"/>
            <a:t>9</a:t>
          </a:r>
          <a:r>
            <a:rPr lang="zh-TW" altLang="en-US" b="0" i="0" dirty="0" smtClean="0"/>
            <a:t>月發出最後一次通訊止，計維持了一年四個月之久</a:t>
          </a:r>
          <a:endParaRPr lang="zh-TW" altLang="en-US" dirty="0"/>
        </a:p>
      </dgm:t>
    </dgm:pt>
    <dgm:pt modelId="{F3C12C3C-55B5-4A9F-9ED6-4E5C40806F6A}" type="parTrans" cxnId="{C87461DD-EB4F-4568-AEB5-13BD6A14823C}">
      <dgm:prSet/>
      <dgm:spPr/>
      <dgm:t>
        <a:bodyPr/>
        <a:lstStyle/>
        <a:p>
          <a:endParaRPr lang="zh-TW" altLang="en-US"/>
        </a:p>
      </dgm:t>
    </dgm:pt>
    <dgm:pt modelId="{F10CDFC5-10A9-4E0B-8048-350EB02EFA1E}" type="sibTrans" cxnId="{C87461DD-EB4F-4568-AEB5-13BD6A14823C}">
      <dgm:prSet/>
      <dgm:spPr/>
      <dgm:t>
        <a:bodyPr/>
        <a:lstStyle/>
        <a:p>
          <a:endParaRPr lang="zh-TW" altLang="en-US"/>
        </a:p>
      </dgm:t>
    </dgm:pt>
    <dgm:pt modelId="{85E48926-D260-4915-8144-B092447CCD6F}">
      <dgm:prSet phldrT="[文字]"/>
      <dgm:spPr/>
      <dgm:t>
        <a:bodyPr/>
        <a:lstStyle/>
        <a:p>
          <a:r>
            <a:rPr lang="en-US" altLang="zh-TW" dirty="0" smtClean="0"/>
            <a:t>1964</a:t>
          </a:r>
          <a:r>
            <a:rPr lang="zh-TW" altLang="en-US" dirty="0" smtClean="0"/>
            <a:t>吳濁流辦</a:t>
          </a:r>
          <a:r>
            <a:rPr lang="en-US" altLang="zh-TW" dirty="0" smtClean="0"/>
            <a:t>《</a:t>
          </a:r>
          <a:r>
            <a:rPr lang="zh-TW" altLang="en-US" dirty="0" smtClean="0"/>
            <a:t>台灣文藝</a:t>
          </a:r>
          <a:r>
            <a:rPr lang="en-US" altLang="zh-TW" dirty="0" smtClean="0"/>
            <a:t>》</a:t>
          </a:r>
          <a:endParaRPr lang="zh-TW" altLang="en-US" dirty="0"/>
        </a:p>
      </dgm:t>
    </dgm:pt>
    <dgm:pt modelId="{2358EA25-15EA-4A7F-A091-E733B9920928}" type="parTrans" cxnId="{0701251E-1596-4385-8220-5F6EB76C1612}">
      <dgm:prSet/>
      <dgm:spPr/>
      <dgm:t>
        <a:bodyPr/>
        <a:lstStyle/>
        <a:p>
          <a:endParaRPr lang="zh-TW" altLang="en-US"/>
        </a:p>
      </dgm:t>
    </dgm:pt>
    <dgm:pt modelId="{6A43DD92-9FDA-4128-9F8D-9B157EE8A060}" type="sibTrans" cxnId="{0701251E-1596-4385-8220-5F6EB76C1612}">
      <dgm:prSet/>
      <dgm:spPr/>
      <dgm:t>
        <a:bodyPr/>
        <a:lstStyle/>
        <a:p>
          <a:endParaRPr lang="zh-TW" altLang="en-US"/>
        </a:p>
      </dgm:t>
    </dgm:pt>
    <dgm:pt modelId="{21F7257D-388A-4C5A-AD05-F0923E1541C9}">
      <dgm:prSet/>
      <dgm:spPr/>
      <dgm:t>
        <a:bodyPr/>
        <a:lstStyle/>
        <a:p>
          <a:r>
            <a:rPr lang="zh-TW" altLang="en-US" b="0" i="0" dirty="0" smtClean="0"/>
            <a:t>兩個月後</a:t>
          </a:r>
          <a:r>
            <a:rPr lang="en-US" altLang="zh-TW" b="0" i="0" dirty="0" smtClean="0"/>
            <a:t>《</a:t>
          </a:r>
          <a:r>
            <a:rPr lang="zh-TW" altLang="en-US" b="0" i="0" dirty="0" smtClean="0"/>
            <a:t>笠詩社</a:t>
          </a:r>
          <a:r>
            <a:rPr lang="en-US" altLang="zh-TW" b="0" i="0" dirty="0" smtClean="0"/>
            <a:t>》</a:t>
          </a:r>
          <a:r>
            <a:rPr lang="zh-TW" altLang="en-US" b="0" i="0" dirty="0" smtClean="0"/>
            <a:t>創立</a:t>
          </a:r>
          <a:endParaRPr lang="zh-TW" altLang="en-US" dirty="0"/>
        </a:p>
      </dgm:t>
    </dgm:pt>
    <dgm:pt modelId="{963CE035-90D8-4863-A2DF-B47B748F6B00}" type="parTrans" cxnId="{493E8128-D97F-4735-A29F-48A312E206C6}">
      <dgm:prSet/>
      <dgm:spPr/>
      <dgm:t>
        <a:bodyPr/>
        <a:lstStyle/>
        <a:p>
          <a:endParaRPr lang="zh-TW" altLang="en-US"/>
        </a:p>
      </dgm:t>
    </dgm:pt>
    <dgm:pt modelId="{E951553F-0E68-43C6-B880-9204342DB4FA}" type="sibTrans" cxnId="{493E8128-D97F-4735-A29F-48A312E206C6}">
      <dgm:prSet/>
      <dgm:spPr/>
      <dgm:t>
        <a:bodyPr/>
        <a:lstStyle/>
        <a:p>
          <a:endParaRPr lang="zh-TW" altLang="en-US"/>
        </a:p>
      </dgm:t>
    </dgm:pt>
    <dgm:pt modelId="{E100800E-60BA-4FE0-A079-23EEC2245800}" type="pres">
      <dgm:prSet presAssocID="{1EE7E9AE-5FE7-4984-848D-592FCCFBDCF9}" presName="outerComposite" presStyleCnt="0">
        <dgm:presLayoutVars>
          <dgm:chMax val="5"/>
          <dgm:dir/>
          <dgm:resizeHandles val="exact"/>
        </dgm:presLayoutVars>
      </dgm:prSet>
      <dgm:spPr/>
      <dgm:t>
        <a:bodyPr/>
        <a:lstStyle/>
        <a:p>
          <a:endParaRPr lang="zh-TW" altLang="en-US"/>
        </a:p>
      </dgm:t>
    </dgm:pt>
    <dgm:pt modelId="{0962B52D-0EE3-44B8-886E-A22D86C465AC}" type="pres">
      <dgm:prSet presAssocID="{1EE7E9AE-5FE7-4984-848D-592FCCFBDCF9}" presName="dummyMaxCanvas" presStyleCnt="0">
        <dgm:presLayoutVars/>
      </dgm:prSet>
      <dgm:spPr/>
    </dgm:pt>
    <dgm:pt modelId="{55E939CA-0D37-4EA2-9684-B10043983E5B}" type="pres">
      <dgm:prSet presAssocID="{1EE7E9AE-5FE7-4984-848D-592FCCFBDCF9}" presName="FourNodes_1" presStyleLbl="node1" presStyleIdx="0" presStyleCnt="4">
        <dgm:presLayoutVars>
          <dgm:bulletEnabled val="1"/>
        </dgm:presLayoutVars>
      </dgm:prSet>
      <dgm:spPr/>
      <dgm:t>
        <a:bodyPr/>
        <a:lstStyle/>
        <a:p>
          <a:endParaRPr lang="zh-TW" altLang="en-US"/>
        </a:p>
      </dgm:t>
    </dgm:pt>
    <dgm:pt modelId="{2DE5D201-762A-4C40-B13F-E443E4D459EF}" type="pres">
      <dgm:prSet presAssocID="{1EE7E9AE-5FE7-4984-848D-592FCCFBDCF9}" presName="FourNodes_2" presStyleLbl="node1" presStyleIdx="1" presStyleCnt="4">
        <dgm:presLayoutVars>
          <dgm:bulletEnabled val="1"/>
        </dgm:presLayoutVars>
      </dgm:prSet>
      <dgm:spPr/>
      <dgm:t>
        <a:bodyPr/>
        <a:lstStyle/>
        <a:p>
          <a:endParaRPr lang="zh-TW" altLang="en-US"/>
        </a:p>
      </dgm:t>
    </dgm:pt>
    <dgm:pt modelId="{5CF2C98D-0256-44B1-8007-46471B422835}" type="pres">
      <dgm:prSet presAssocID="{1EE7E9AE-5FE7-4984-848D-592FCCFBDCF9}" presName="FourNodes_3" presStyleLbl="node1" presStyleIdx="2" presStyleCnt="4">
        <dgm:presLayoutVars>
          <dgm:bulletEnabled val="1"/>
        </dgm:presLayoutVars>
      </dgm:prSet>
      <dgm:spPr/>
      <dgm:t>
        <a:bodyPr/>
        <a:lstStyle/>
        <a:p>
          <a:endParaRPr lang="zh-TW" altLang="en-US"/>
        </a:p>
      </dgm:t>
    </dgm:pt>
    <dgm:pt modelId="{1EAB58F6-E12C-46F2-8EDE-97416EBDD4A2}" type="pres">
      <dgm:prSet presAssocID="{1EE7E9AE-5FE7-4984-848D-592FCCFBDCF9}" presName="FourNodes_4" presStyleLbl="node1" presStyleIdx="3" presStyleCnt="4">
        <dgm:presLayoutVars>
          <dgm:bulletEnabled val="1"/>
        </dgm:presLayoutVars>
      </dgm:prSet>
      <dgm:spPr/>
      <dgm:t>
        <a:bodyPr/>
        <a:lstStyle/>
        <a:p>
          <a:endParaRPr lang="zh-TW" altLang="en-US"/>
        </a:p>
      </dgm:t>
    </dgm:pt>
    <dgm:pt modelId="{23BEAF58-C7B0-4932-BE2D-74E25D4A7A32}" type="pres">
      <dgm:prSet presAssocID="{1EE7E9AE-5FE7-4984-848D-592FCCFBDCF9}" presName="FourConn_1-2" presStyleLbl="fgAccFollowNode1" presStyleIdx="0" presStyleCnt="3">
        <dgm:presLayoutVars>
          <dgm:bulletEnabled val="1"/>
        </dgm:presLayoutVars>
      </dgm:prSet>
      <dgm:spPr/>
      <dgm:t>
        <a:bodyPr/>
        <a:lstStyle/>
        <a:p>
          <a:endParaRPr lang="zh-TW" altLang="en-US"/>
        </a:p>
      </dgm:t>
    </dgm:pt>
    <dgm:pt modelId="{A185EC61-BAA0-4A54-A94C-7570B5FC86AA}" type="pres">
      <dgm:prSet presAssocID="{1EE7E9AE-5FE7-4984-848D-592FCCFBDCF9}" presName="FourConn_2-3" presStyleLbl="fgAccFollowNode1" presStyleIdx="1" presStyleCnt="3">
        <dgm:presLayoutVars>
          <dgm:bulletEnabled val="1"/>
        </dgm:presLayoutVars>
      </dgm:prSet>
      <dgm:spPr/>
      <dgm:t>
        <a:bodyPr/>
        <a:lstStyle/>
        <a:p>
          <a:endParaRPr lang="zh-TW" altLang="en-US"/>
        </a:p>
      </dgm:t>
    </dgm:pt>
    <dgm:pt modelId="{C09B9F53-99E8-414A-9AB4-A33CDBFB8600}" type="pres">
      <dgm:prSet presAssocID="{1EE7E9AE-5FE7-4984-848D-592FCCFBDCF9}" presName="FourConn_3-4" presStyleLbl="fgAccFollowNode1" presStyleIdx="2" presStyleCnt="3">
        <dgm:presLayoutVars>
          <dgm:bulletEnabled val="1"/>
        </dgm:presLayoutVars>
      </dgm:prSet>
      <dgm:spPr/>
      <dgm:t>
        <a:bodyPr/>
        <a:lstStyle/>
        <a:p>
          <a:endParaRPr lang="zh-TW" altLang="en-US"/>
        </a:p>
      </dgm:t>
    </dgm:pt>
    <dgm:pt modelId="{BCEEEB07-9008-4456-9EB8-1E0824553740}" type="pres">
      <dgm:prSet presAssocID="{1EE7E9AE-5FE7-4984-848D-592FCCFBDCF9}" presName="FourNodes_1_text" presStyleLbl="node1" presStyleIdx="3" presStyleCnt="4">
        <dgm:presLayoutVars>
          <dgm:bulletEnabled val="1"/>
        </dgm:presLayoutVars>
      </dgm:prSet>
      <dgm:spPr/>
      <dgm:t>
        <a:bodyPr/>
        <a:lstStyle/>
        <a:p>
          <a:endParaRPr lang="zh-TW" altLang="en-US"/>
        </a:p>
      </dgm:t>
    </dgm:pt>
    <dgm:pt modelId="{DB74C696-BB7C-48E3-9D98-66DB224A8487}" type="pres">
      <dgm:prSet presAssocID="{1EE7E9AE-5FE7-4984-848D-592FCCFBDCF9}" presName="FourNodes_2_text" presStyleLbl="node1" presStyleIdx="3" presStyleCnt="4">
        <dgm:presLayoutVars>
          <dgm:bulletEnabled val="1"/>
        </dgm:presLayoutVars>
      </dgm:prSet>
      <dgm:spPr/>
      <dgm:t>
        <a:bodyPr/>
        <a:lstStyle/>
        <a:p>
          <a:endParaRPr lang="zh-TW" altLang="en-US"/>
        </a:p>
      </dgm:t>
    </dgm:pt>
    <dgm:pt modelId="{5469BAF6-B3ED-43E8-BF80-A97598A3BD9E}" type="pres">
      <dgm:prSet presAssocID="{1EE7E9AE-5FE7-4984-848D-592FCCFBDCF9}" presName="FourNodes_3_text" presStyleLbl="node1" presStyleIdx="3" presStyleCnt="4">
        <dgm:presLayoutVars>
          <dgm:bulletEnabled val="1"/>
        </dgm:presLayoutVars>
      </dgm:prSet>
      <dgm:spPr/>
      <dgm:t>
        <a:bodyPr/>
        <a:lstStyle/>
        <a:p>
          <a:endParaRPr lang="zh-TW" altLang="en-US"/>
        </a:p>
      </dgm:t>
    </dgm:pt>
    <dgm:pt modelId="{C070528D-AEA5-4274-9079-60F84C12FE1E}" type="pres">
      <dgm:prSet presAssocID="{1EE7E9AE-5FE7-4984-848D-592FCCFBDCF9}" presName="FourNodes_4_text" presStyleLbl="node1" presStyleIdx="3" presStyleCnt="4">
        <dgm:presLayoutVars>
          <dgm:bulletEnabled val="1"/>
        </dgm:presLayoutVars>
      </dgm:prSet>
      <dgm:spPr/>
      <dgm:t>
        <a:bodyPr/>
        <a:lstStyle/>
        <a:p>
          <a:endParaRPr lang="zh-TW" altLang="en-US"/>
        </a:p>
      </dgm:t>
    </dgm:pt>
  </dgm:ptLst>
  <dgm:cxnLst>
    <dgm:cxn modelId="{B7D233D6-925B-406F-A58F-57D6CF35D13F}" srcId="{1EE7E9AE-5FE7-4984-848D-592FCCFBDCF9}" destId="{062EA6A2-7553-4589-BD0F-20A0D8F9F0E6}" srcOrd="0" destOrd="0" parTransId="{065E7F9D-FDC5-42B6-A3A2-E3C52A318BDE}" sibTransId="{26CDC310-CAAF-4467-9FD0-DC2C659726BB}"/>
    <dgm:cxn modelId="{493E8128-D97F-4735-A29F-48A312E206C6}" srcId="{1EE7E9AE-5FE7-4984-848D-592FCCFBDCF9}" destId="{21F7257D-388A-4C5A-AD05-F0923E1541C9}" srcOrd="3" destOrd="0" parTransId="{963CE035-90D8-4863-A2DF-B47B748F6B00}" sibTransId="{E951553F-0E68-43C6-B880-9204342DB4FA}"/>
    <dgm:cxn modelId="{C87461DD-EB4F-4568-AEB5-13BD6A14823C}" srcId="{1EE7E9AE-5FE7-4984-848D-592FCCFBDCF9}" destId="{3A6D35AD-D932-45E4-B4C7-9CC5668B4B16}" srcOrd="1" destOrd="0" parTransId="{F3C12C3C-55B5-4A9F-9ED6-4E5C40806F6A}" sibTransId="{F10CDFC5-10A9-4E0B-8048-350EB02EFA1E}"/>
    <dgm:cxn modelId="{6D323D1E-318B-41BC-A458-270E7CDD84C9}" type="presOf" srcId="{6A43DD92-9FDA-4128-9F8D-9B157EE8A060}" destId="{C09B9F53-99E8-414A-9AB4-A33CDBFB8600}" srcOrd="0" destOrd="0" presId="urn:microsoft.com/office/officeart/2005/8/layout/vProcess5"/>
    <dgm:cxn modelId="{795C168B-8BD8-4E1F-B134-0CC92B704A64}" type="presOf" srcId="{1EE7E9AE-5FE7-4984-848D-592FCCFBDCF9}" destId="{E100800E-60BA-4FE0-A079-23EEC2245800}" srcOrd="0" destOrd="0" presId="urn:microsoft.com/office/officeart/2005/8/layout/vProcess5"/>
    <dgm:cxn modelId="{D3A93793-0568-48EC-8186-B43FF4F1FF78}" type="presOf" srcId="{21F7257D-388A-4C5A-AD05-F0923E1541C9}" destId="{1EAB58F6-E12C-46F2-8EDE-97416EBDD4A2}" srcOrd="0" destOrd="0" presId="urn:microsoft.com/office/officeart/2005/8/layout/vProcess5"/>
    <dgm:cxn modelId="{5C5B5C11-976F-4EDB-9559-F1A86D0AEC41}" type="presOf" srcId="{F10CDFC5-10A9-4E0B-8048-350EB02EFA1E}" destId="{A185EC61-BAA0-4A54-A94C-7570B5FC86AA}" srcOrd="0" destOrd="0" presId="urn:microsoft.com/office/officeart/2005/8/layout/vProcess5"/>
    <dgm:cxn modelId="{3DDC8721-B0B1-4D19-90EE-7A3B67FD0A08}" type="presOf" srcId="{062EA6A2-7553-4589-BD0F-20A0D8F9F0E6}" destId="{BCEEEB07-9008-4456-9EB8-1E0824553740}" srcOrd="1" destOrd="0" presId="urn:microsoft.com/office/officeart/2005/8/layout/vProcess5"/>
    <dgm:cxn modelId="{645D1572-90A6-47E9-A825-9DE99D4D95FD}" type="presOf" srcId="{062EA6A2-7553-4589-BD0F-20A0D8F9F0E6}" destId="{55E939CA-0D37-4EA2-9684-B10043983E5B}" srcOrd="0" destOrd="0" presId="urn:microsoft.com/office/officeart/2005/8/layout/vProcess5"/>
    <dgm:cxn modelId="{BA50A193-CEBD-4E41-81ED-7F3F07E03DEA}" type="presOf" srcId="{21F7257D-388A-4C5A-AD05-F0923E1541C9}" destId="{C070528D-AEA5-4274-9079-60F84C12FE1E}" srcOrd="1" destOrd="0" presId="urn:microsoft.com/office/officeart/2005/8/layout/vProcess5"/>
    <dgm:cxn modelId="{A00EC86D-938B-4271-956F-4303E32D52D8}" type="presOf" srcId="{85E48926-D260-4915-8144-B092447CCD6F}" destId="{5469BAF6-B3ED-43E8-BF80-A97598A3BD9E}" srcOrd="1" destOrd="0" presId="urn:microsoft.com/office/officeart/2005/8/layout/vProcess5"/>
    <dgm:cxn modelId="{0701251E-1596-4385-8220-5F6EB76C1612}" srcId="{1EE7E9AE-5FE7-4984-848D-592FCCFBDCF9}" destId="{85E48926-D260-4915-8144-B092447CCD6F}" srcOrd="2" destOrd="0" parTransId="{2358EA25-15EA-4A7F-A091-E733B9920928}" sibTransId="{6A43DD92-9FDA-4128-9F8D-9B157EE8A060}"/>
    <dgm:cxn modelId="{CDF63AF6-4EAA-487E-B8C6-B9EA625677BF}" type="presOf" srcId="{3A6D35AD-D932-45E4-B4C7-9CC5668B4B16}" destId="{DB74C696-BB7C-48E3-9D98-66DB224A8487}" srcOrd="1" destOrd="0" presId="urn:microsoft.com/office/officeart/2005/8/layout/vProcess5"/>
    <dgm:cxn modelId="{262AB6EC-78EF-45E5-809F-F867FF3B20F4}" type="presOf" srcId="{85E48926-D260-4915-8144-B092447CCD6F}" destId="{5CF2C98D-0256-44B1-8007-46471B422835}" srcOrd="0" destOrd="0" presId="urn:microsoft.com/office/officeart/2005/8/layout/vProcess5"/>
    <dgm:cxn modelId="{07736B96-CF78-4A27-95CC-09B97B7AE949}" type="presOf" srcId="{26CDC310-CAAF-4467-9FD0-DC2C659726BB}" destId="{23BEAF58-C7B0-4932-BE2D-74E25D4A7A32}" srcOrd="0" destOrd="0" presId="urn:microsoft.com/office/officeart/2005/8/layout/vProcess5"/>
    <dgm:cxn modelId="{80E65D75-EA17-45A9-8A8B-62BECEA2AAE4}" type="presOf" srcId="{3A6D35AD-D932-45E4-B4C7-9CC5668B4B16}" destId="{2DE5D201-762A-4C40-B13F-E443E4D459EF}" srcOrd="0" destOrd="0" presId="urn:microsoft.com/office/officeart/2005/8/layout/vProcess5"/>
    <dgm:cxn modelId="{2627175D-DE9A-4EF6-8325-4B72EA106E25}" type="presParOf" srcId="{E100800E-60BA-4FE0-A079-23EEC2245800}" destId="{0962B52D-0EE3-44B8-886E-A22D86C465AC}" srcOrd="0" destOrd="0" presId="urn:microsoft.com/office/officeart/2005/8/layout/vProcess5"/>
    <dgm:cxn modelId="{9CA13F19-9396-4598-86CF-9C43DEF3B6FD}" type="presParOf" srcId="{E100800E-60BA-4FE0-A079-23EEC2245800}" destId="{55E939CA-0D37-4EA2-9684-B10043983E5B}" srcOrd="1" destOrd="0" presId="urn:microsoft.com/office/officeart/2005/8/layout/vProcess5"/>
    <dgm:cxn modelId="{350F87DB-E41A-42B4-8133-119EA31746CF}" type="presParOf" srcId="{E100800E-60BA-4FE0-A079-23EEC2245800}" destId="{2DE5D201-762A-4C40-B13F-E443E4D459EF}" srcOrd="2" destOrd="0" presId="urn:microsoft.com/office/officeart/2005/8/layout/vProcess5"/>
    <dgm:cxn modelId="{F24618C0-BBE4-40C7-BB9C-4204B993A6E7}" type="presParOf" srcId="{E100800E-60BA-4FE0-A079-23EEC2245800}" destId="{5CF2C98D-0256-44B1-8007-46471B422835}" srcOrd="3" destOrd="0" presId="urn:microsoft.com/office/officeart/2005/8/layout/vProcess5"/>
    <dgm:cxn modelId="{A268C6EB-FEC2-414E-8D46-DC1EF44D24BD}" type="presParOf" srcId="{E100800E-60BA-4FE0-A079-23EEC2245800}" destId="{1EAB58F6-E12C-46F2-8EDE-97416EBDD4A2}" srcOrd="4" destOrd="0" presId="urn:microsoft.com/office/officeart/2005/8/layout/vProcess5"/>
    <dgm:cxn modelId="{7A16A081-AD72-41DD-A91E-CEE87F87FC75}" type="presParOf" srcId="{E100800E-60BA-4FE0-A079-23EEC2245800}" destId="{23BEAF58-C7B0-4932-BE2D-74E25D4A7A32}" srcOrd="5" destOrd="0" presId="urn:microsoft.com/office/officeart/2005/8/layout/vProcess5"/>
    <dgm:cxn modelId="{A64562C0-FA1F-4875-B4FE-0FACCF8E0DDD}" type="presParOf" srcId="{E100800E-60BA-4FE0-A079-23EEC2245800}" destId="{A185EC61-BAA0-4A54-A94C-7570B5FC86AA}" srcOrd="6" destOrd="0" presId="urn:microsoft.com/office/officeart/2005/8/layout/vProcess5"/>
    <dgm:cxn modelId="{A8AAC6E9-3B7F-4245-BFC5-BC04AE615E74}" type="presParOf" srcId="{E100800E-60BA-4FE0-A079-23EEC2245800}" destId="{C09B9F53-99E8-414A-9AB4-A33CDBFB8600}" srcOrd="7" destOrd="0" presId="urn:microsoft.com/office/officeart/2005/8/layout/vProcess5"/>
    <dgm:cxn modelId="{A8A4EA13-ED70-4413-AC69-0F7EEC755F0A}" type="presParOf" srcId="{E100800E-60BA-4FE0-A079-23EEC2245800}" destId="{BCEEEB07-9008-4456-9EB8-1E0824553740}" srcOrd="8" destOrd="0" presId="urn:microsoft.com/office/officeart/2005/8/layout/vProcess5"/>
    <dgm:cxn modelId="{B177C445-D617-49CB-96AC-288EA3A254F0}" type="presParOf" srcId="{E100800E-60BA-4FE0-A079-23EEC2245800}" destId="{DB74C696-BB7C-48E3-9D98-66DB224A8487}" srcOrd="9" destOrd="0" presId="urn:microsoft.com/office/officeart/2005/8/layout/vProcess5"/>
    <dgm:cxn modelId="{CF46C04D-0615-4C59-A88A-049E95E1A8B4}" type="presParOf" srcId="{E100800E-60BA-4FE0-A079-23EEC2245800}" destId="{5469BAF6-B3ED-43E8-BF80-A97598A3BD9E}" srcOrd="10" destOrd="0" presId="urn:microsoft.com/office/officeart/2005/8/layout/vProcess5"/>
    <dgm:cxn modelId="{51CC373E-1C25-4A48-8EC1-5281A39FB4C4}" type="presParOf" srcId="{E100800E-60BA-4FE0-A079-23EEC2245800}" destId="{C070528D-AEA5-4274-9079-60F84C12FE1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B52DC9-E87D-43E4-A78B-D0E548528865}" type="doc">
      <dgm:prSet loTypeId="urn:microsoft.com/office/officeart/2005/8/layout/radial4" loCatId="relationship" qsTypeId="urn:microsoft.com/office/officeart/2005/8/quickstyle/simple2" qsCatId="simple" csTypeId="urn:microsoft.com/office/officeart/2005/8/colors/colorful1" csCatId="colorful" phldr="1"/>
      <dgm:spPr/>
      <dgm:t>
        <a:bodyPr/>
        <a:lstStyle/>
        <a:p>
          <a:endParaRPr lang="zh-TW" altLang="en-US"/>
        </a:p>
      </dgm:t>
    </dgm:pt>
    <dgm:pt modelId="{CACAEC91-AC97-4DD1-94AA-5298DF335245}">
      <dgm:prSet phldrT="[文字]"/>
      <dgm:spPr/>
      <dgm:t>
        <a:bodyPr/>
        <a:lstStyle/>
        <a:p>
          <a:r>
            <a:rPr lang="zh-TW" altLang="en-US" dirty="0" smtClean="0"/>
            <a:t>非主流</a:t>
          </a:r>
          <a:endParaRPr lang="zh-TW" altLang="en-US" dirty="0"/>
        </a:p>
      </dgm:t>
    </dgm:pt>
    <dgm:pt modelId="{4D259B4C-B4BF-4E73-A8C8-5F77A92E35A8}" type="parTrans" cxnId="{71E93D0C-D215-4A83-9976-4C7206AD85EB}">
      <dgm:prSet/>
      <dgm:spPr/>
      <dgm:t>
        <a:bodyPr/>
        <a:lstStyle/>
        <a:p>
          <a:endParaRPr lang="zh-TW" altLang="en-US"/>
        </a:p>
      </dgm:t>
    </dgm:pt>
    <dgm:pt modelId="{8717CC76-B1BB-4D03-8E3A-A21050F501AE}" type="sibTrans" cxnId="{71E93D0C-D215-4A83-9976-4C7206AD85EB}">
      <dgm:prSet/>
      <dgm:spPr/>
      <dgm:t>
        <a:bodyPr/>
        <a:lstStyle/>
        <a:p>
          <a:endParaRPr lang="zh-TW" altLang="en-US"/>
        </a:p>
      </dgm:t>
    </dgm:pt>
    <dgm:pt modelId="{49B0B70F-EF7A-43DD-9E6C-5448C717A45F}">
      <dgm:prSet phldrT="[文字]"/>
      <dgm:spPr/>
      <dgm:t>
        <a:bodyPr/>
        <a:lstStyle/>
        <a:p>
          <a:r>
            <a:rPr lang="zh-TW" altLang="en-US" dirty="0" smtClean="0"/>
            <a:t>政治　壓力</a:t>
          </a:r>
          <a:endParaRPr lang="zh-TW" altLang="en-US" dirty="0"/>
        </a:p>
      </dgm:t>
    </dgm:pt>
    <dgm:pt modelId="{8AAF67FB-B6EC-4C82-9622-27305CDC071B}" type="parTrans" cxnId="{68B0814D-7B72-4B0B-B265-AD7BC5348C70}">
      <dgm:prSet/>
      <dgm:spPr/>
      <dgm:t>
        <a:bodyPr/>
        <a:lstStyle/>
        <a:p>
          <a:endParaRPr lang="zh-TW" altLang="en-US"/>
        </a:p>
      </dgm:t>
    </dgm:pt>
    <dgm:pt modelId="{D7440315-F7F6-4501-BAAE-3333EA0934EE}" type="sibTrans" cxnId="{68B0814D-7B72-4B0B-B265-AD7BC5348C70}">
      <dgm:prSet/>
      <dgm:spPr/>
      <dgm:t>
        <a:bodyPr/>
        <a:lstStyle/>
        <a:p>
          <a:endParaRPr lang="zh-TW" altLang="en-US"/>
        </a:p>
      </dgm:t>
    </dgm:pt>
    <dgm:pt modelId="{3E5669FD-6802-42A6-AF2C-88A2DA50D82D}">
      <dgm:prSet phldrT="[文字]"/>
      <dgm:spPr/>
      <dgm:t>
        <a:bodyPr/>
        <a:lstStyle/>
        <a:p>
          <a:r>
            <a:rPr lang="zh-TW" altLang="en-US" dirty="0" smtClean="0"/>
            <a:t>語言　障礙</a:t>
          </a:r>
          <a:endParaRPr lang="zh-TW" altLang="en-US" dirty="0"/>
        </a:p>
      </dgm:t>
    </dgm:pt>
    <dgm:pt modelId="{BE332F52-5881-46CF-87E3-3D0FE99DA171}" type="parTrans" cxnId="{3362833E-9444-45D6-8665-4D088ABFC97C}">
      <dgm:prSet/>
      <dgm:spPr/>
      <dgm:t>
        <a:bodyPr/>
        <a:lstStyle/>
        <a:p>
          <a:endParaRPr lang="zh-TW" altLang="en-US"/>
        </a:p>
      </dgm:t>
    </dgm:pt>
    <dgm:pt modelId="{4A2EC972-AD7D-42A2-8268-7FAC3A819A75}" type="sibTrans" cxnId="{3362833E-9444-45D6-8665-4D088ABFC97C}">
      <dgm:prSet/>
      <dgm:spPr/>
      <dgm:t>
        <a:bodyPr/>
        <a:lstStyle/>
        <a:p>
          <a:endParaRPr lang="zh-TW" altLang="en-US"/>
        </a:p>
      </dgm:t>
    </dgm:pt>
    <dgm:pt modelId="{B0671F6B-E898-4544-89EE-AD9D5B8D7FD9}">
      <dgm:prSet phldrT="[文字]"/>
      <dgm:spPr/>
      <dgm:t>
        <a:bodyPr/>
        <a:lstStyle/>
        <a:p>
          <a:r>
            <a:rPr lang="zh-TW" altLang="en-US" dirty="0" smtClean="0"/>
            <a:t>情節　障礙</a:t>
          </a:r>
          <a:endParaRPr lang="zh-TW" altLang="en-US" dirty="0"/>
        </a:p>
      </dgm:t>
    </dgm:pt>
    <dgm:pt modelId="{EAFD2276-B7F8-4D35-B46E-21B2671B9EF3}" type="parTrans" cxnId="{7E12FADC-8B35-4AE8-8166-FABDBA1DA9A1}">
      <dgm:prSet/>
      <dgm:spPr/>
      <dgm:t>
        <a:bodyPr/>
        <a:lstStyle/>
        <a:p>
          <a:endParaRPr lang="zh-TW" altLang="en-US"/>
        </a:p>
      </dgm:t>
    </dgm:pt>
    <dgm:pt modelId="{2A026267-840F-4F87-B4E7-7077FCC73F29}" type="sibTrans" cxnId="{7E12FADC-8B35-4AE8-8166-FABDBA1DA9A1}">
      <dgm:prSet/>
      <dgm:spPr/>
      <dgm:t>
        <a:bodyPr/>
        <a:lstStyle/>
        <a:p>
          <a:endParaRPr lang="zh-TW" altLang="en-US"/>
        </a:p>
      </dgm:t>
    </dgm:pt>
    <dgm:pt modelId="{28689F80-F282-4B21-BC0B-116101FBDAAC}" type="pres">
      <dgm:prSet presAssocID="{CBB52DC9-E87D-43E4-A78B-D0E548528865}" presName="cycle" presStyleCnt="0">
        <dgm:presLayoutVars>
          <dgm:chMax val="1"/>
          <dgm:dir/>
          <dgm:animLvl val="ctr"/>
          <dgm:resizeHandles val="exact"/>
        </dgm:presLayoutVars>
      </dgm:prSet>
      <dgm:spPr/>
      <dgm:t>
        <a:bodyPr/>
        <a:lstStyle/>
        <a:p>
          <a:endParaRPr lang="zh-TW" altLang="en-US"/>
        </a:p>
      </dgm:t>
    </dgm:pt>
    <dgm:pt modelId="{D632C245-A1C8-45EC-80D1-4AACBBB2133B}" type="pres">
      <dgm:prSet presAssocID="{CACAEC91-AC97-4DD1-94AA-5298DF335245}" presName="centerShape" presStyleLbl="node0" presStyleIdx="0" presStyleCnt="1" custScaleX="134929"/>
      <dgm:spPr/>
      <dgm:t>
        <a:bodyPr/>
        <a:lstStyle/>
        <a:p>
          <a:endParaRPr lang="zh-TW" altLang="en-US"/>
        </a:p>
      </dgm:t>
    </dgm:pt>
    <dgm:pt modelId="{35115066-1029-4586-8C9C-DF24FA34686C}" type="pres">
      <dgm:prSet presAssocID="{8AAF67FB-B6EC-4C82-9622-27305CDC071B}" presName="parTrans" presStyleLbl="bgSibTrans2D1" presStyleIdx="0" presStyleCnt="3"/>
      <dgm:spPr/>
      <dgm:t>
        <a:bodyPr/>
        <a:lstStyle/>
        <a:p>
          <a:endParaRPr lang="zh-TW" altLang="en-US"/>
        </a:p>
      </dgm:t>
    </dgm:pt>
    <dgm:pt modelId="{D60D7FC3-34A9-4B11-957C-C3EF241CC6C8}" type="pres">
      <dgm:prSet presAssocID="{49B0B70F-EF7A-43DD-9E6C-5448C717A45F}" presName="node" presStyleLbl="node1" presStyleIdx="0" presStyleCnt="3">
        <dgm:presLayoutVars>
          <dgm:bulletEnabled val="1"/>
        </dgm:presLayoutVars>
      </dgm:prSet>
      <dgm:spPr/>
      <dgm:t>
        <a:bodyPr/>
        <a:lstStyle/>
        <a:p>
          <a:endParaRPr lang="zh-TW" altLang="en-US"/>
        </a:p>
      </dgm:t>
    </dgm:pt>
    <dgm:pt modelId="{DD40EC2B-83C5-4A50-B56B-8B62B9BF60C6}" type="pres">
      <dgm:prSet presAssocID="{BE332F52-5881-46CF-87E3-3D0FE99DA171}" presName="parTrans" presStyleLbl="bgSibTrans2D1" presStyleIdx="1" presStyleCnt="3"/>
      <dgm:spPr/>
      <dgm:t>
        <a:bodyPr/>
        <a:lstStyle/>
        <a:p>
          <a:endParaRPr lang="zh-TW" altLang="en-US"/>
        </a:p>
      </dgm:t>
    </dgm:pt>
    <dgm:pt modelId="{0BBED819-9EFE-4C14-9D53-8A7E1039528B}" type="pres">
      <dgm:prSet presAssocID="{3E5669FD-6802-42A6-AF2C-88A2DA50D82D}" presName="node" presStyleLbl="node1" presStyleIdx="1" presStyleCnt="3">
        <dgm:presLayoutVars>
          <dgm:bulletEnabled val="1"/>
        </dgm:presLayoutVars>
      </dgm:prSet>
      <dgm:spPr/>
      <dgm:t>
        <a:bodyPr/>
        <a:lstStyle/>
        <a:p>
          <a:endParaRPr lang="zh-TW" altLang="en-US"/>
        </a:p>
      </dgm:t>
    </dgm:pt>
    <dgm:pt modelId="{01C3BD7E-14D6-4C1F-BFC4-D2B55DE8EC6E}" type="pres">
      <dgm:prSet presAssocID="{EAFD2276-B7F8-4D35-B46E-21B2671B9EF3}" presName="parTrans" presStyleLbl="bgSibTrans2D1" presStyleIdx="2" presStyleCnt="3"/>
      <dgm:spPr/>
      <dgm:t>
        <a:bodyPr/>
        <a:lstStyle/>
        <a:p>
          <a:endParaRPr lang="zh-TW" altLang="en-US"/>
        </a:p>
      </dgm:t>
    </dgm:pt>
    <dgm:pt modelId="{0B0786AF-1E85-4715-A7C0-4D0172B364A9}" type="pres">
      <dgm:prSet presAssocID="{B0671F6B-E898-4544-89EE-AD9D5B8D7FD9}" presName="node" presStyleLbl="node1" presStyleIdx="2" presStyleCnt="3">
        <dgm:presLayoutVars>
          <dgm:bulletEnabled val="1"/>
        </dgm:presLayoutVars>
      </dgm:prSet>
      <dgm:spPr/>
      <dgm:t>
        <a:bodyPr/>
        <a:lstStyle/>
        <a:p>
          <a:endParaRPr lang="zh-TW" altLang="en-US"/>
        </a:p>
      </dgm:t>
    </dgm:pt>
  </dgm:ptLst>
  <dgm:cxnLst>
    <dgm:cxn modelId="{6C10442E-C8BA-485D-B061-CA0BC71D786A}" type="presOf" srcId="{B0671F6B-E898-4544-89EE-AD9D5B8D7FD9}" destId="{0B0786AF-1E85-4715-A7C0-4D0172B364A9}" srcOrd="0" destOrd="0" presId="urn:microsoft.com/office/officeart/2005/8/layout/radial4"/>
    <dgm:cxn modelId="{27E6C51B-5E8E-4721-B3E2-4F8E5DFCB6EC}" type="presOf" srcId="{CBB52DC9-E87D-43E4-A78B-D0E548528865}" destId="{28689F80-F282-4B21-BC0B-116101FBDAAC}" srcOrd="0" destOrd="0" presId="urn:microsoft.com/office/officeart/2005/8/layout/radial4"/>
    <dgm:cxn modelId="{3362833E-9444-45D6-8665-4D088ABFC97C}" srcId="{CACAEC91-AC97-4DD1-94AA-5298DF335245}" destId="{3E5669FD-6802-42A6-AF2C-88A2DA50D82D}" srcOrd="1" destOrd="0" parTransId="{BE332F52-5881-46CF-87E3-3D0FE99DA171}" sibTransId="{4A2EC972-AD7D-42A2-8268-7FAC3A819A75}"/>
    <dgm:cxn modelId="{7A972F58-D517-4302-B772-2F854200629B}" type="presOf" srcId="{8AAF67FB-B6EC-4C82-9622-27305CDC071B}" destId="{35115066-1029-4586-8C9C-DF24FA34686C}" srcOrd="0" destOrd="0" presId="urn:microsoft.com/office/officeart/2005/8/layout/radial4"/>
    <dgm:cxn modelId="{C1221961-8CCA-43AF-8E5D-2946433BD959}" type="presOf" srcId="{CACAEC91-AC97-4DD1-94AA-5298DF335245}" destId="{D632C245-A1C8-45EC-80D1-4AACBBB2133B}" srcOrd="0" destOrd="0" presId="urn:microsoft.com/office/officeart/2005/8/layout/radial4"/>
    <dgm:cxn modelId="{4ACDCD76-6B9F-43ED-9B05-8F2AA9F04DA8}" type="presOf" srcId="{BE332F52-5881-46CF-87E3-3D0FE99DA171}" destId="{DD40EC2B-83C5-4A50-B56B-8B62B9BF60C6}" srcOrd="0" destOrd="0" presId="urn:microsoft.com/office/officeart/2005/8/layout/radial4"/>
    <dgm:cxn modelId="{67BA649C-EF4B-4EB5-995B-A893C31EC28D}" type="presOf" srcId="{3E5669FD-6802-42A6-AF2C-88A2DA50D82D}" destId="{0BBED819-9EFE-4C14-9D53-8A7E1039528B}" srcOrd="0" destOrd="0" presId="urn:microsoft.com/office/officeart/2005/8/layout/radial4"/>
    <dgm:cxn modelId="{C2314734-788A-4A47-8BA8-D839EBB36A1D}" type="presOf" srcId="{EAFD2276-B7F8-4D35-B46E-21B2671B9EF3}" destId="{01C3BD7E-14D6-4C1F-BFC4-D2B55DE8EC6E}" srcOrd="0" destOrd="0" presId="urn:microsoft.com/office/officeart/2005/8/layout/radial4"/>
    <dgm:cxn modelId="{71E93D0C-D215-4A83-9976-4C7206AD85EB}" srcId="{CBB52DC9-E87D-43E4-A78B-D0E548528865}" destId="{CACAEC91-AC97-4DD1-94AA-5298DF335245}" srcOrd="0" destOrd="0" parTransId="{4D259B4C-B4BF-4E73-A8C8-5F77A92E35A8}" sibTransId="{8717CC76-B1BB-4D03-8E3A-A21050F501AE}"/>
    <dgm:cxn modelId="{68B0814D-7B72-4B0B-B265-AD7BC5348C70}" srcId="{CACAEC91-AC97-4DD1-94AA-5298DF335245}" destId="{49B0B70F-EF7A-43DD-9E6C-5448C717A45F}" srcOrd="0" destOrd="0" parTransId="{8AAF67FB-B6EC-4C82-9622-27305CDC071B}" sibTransId="{D7440315-F7F6-4501-BAAE-3333EA0934EE}"/>
    <dgm:cxn modelId="{7E12FADC-8B35-4AE8-8166-FABDBA1DA9A1}" srcId="{CACAEC91-AC97-4DD1-94AA-5298DF335245}" destId="{B0671F6B-E898-4544-89EE-AD9D5B8D7FD9}" srcOrd="2" destOrd="0" parTransId="{EAFD2276-B7F8-4D35-B46E-21B2671B9EF3}" sibTransId="{2A026267-840F-4F87-B4E7-7077FCC73F29}"/>
    <dgm:cxn modelId="{4AD7E2F8-348E-4C5D-B94B-667B38EA255A}" type="presOf" srcId="{49B0B70F-EF7A-43DD-9E6C-5448C717A45F}" destId="{D60D7FC3-34A9-4B11-957C-C3EF241CC6C8}" srcOrd="0" destOrd="0" presId="urn:microsoft.com/office/officeart/2005/8/layout/radial4"/>
    <dgm:cxn modelId="{05F5D874-CA5E-4ACF-8D51-17E33B657EFA}" type="presParOf" srcId="{28689F80-F282-4B21-BC0B-116101FBDAAC}" destId="{D632C245-A1C8-45EC-80D1-4AACBBB2133B}" srcOrd="0" destOrd="0" presId="urn:microsoft.com/office/officeart/2005/8/layout/radial4"/>
    <dgm:cxn modelId="{57380DB0-20E5-4103-AE60-1B34CF51809E}" type="presParOf" srcId="{28689F80-F282-4B21-BC0B-116101FBDAAC}" destId="{35115066-1029-4586-8C9C-DF24FA34686C}" srcOrd="1" destOrd="0" presId="urn:microsoft.com/office/officeart/2005/8/layout/radial4"/>
    <dgm:cxn modelId="{CC881332-7981-4B7F-AB6C-BF017BD05307}" type="presParOf" srcId="{28689F80-F282-4B21-BC0B-116101FBDAAC}" destId="{D60D7FC3-34A9-4B11-957C-C3EF241CC6C8}" srcOrd="2" destOrd="0" presId="urn:microsoft.com/office/officeart/2005/8/layout/radial4"/>
    <dgm:cxn modelId="{9BEE0208-2154-4342-A7B3-8C1F15D4B0C0}" type="presParOf" srcId="{28689F80-F282-4B21-BC0B-116101FBDAAC}" destId="{DD40EC2B-83C5-4A50-B56B-8B62B9BF60C6}" srcOrd="3" destOrd="0" presId="urn:microsoft.com/office/officeart/2005/8/layout/radial4"/>
    <dgm:cxn modelId="{F5214656-5AA1-4FBD-B476-2D20855F6A2D}" type="presParOf" srcId="{28689F80-F282-4B21-BC0B-116101FBDAAC}" destId="{0BBED819-9EFE-4C14-9D53-8A7E1039528B}" srcOrd="4" destOrd="0" presId="urn:microsoft.com/office/officeart/2005/8/layout/radial4"/>
    <dgm:cxn modelId="{32AF2A3C-570C-4370-B5EA-E720587D27AC}" type="presParOf" srcId="{28689F80-F282-4B21-BC0B-116101FBDAAC}" destId="{01C3BD7E-14D6-4C1F-BFC4-D2B55DE8EC6E}" srcOrd="5" destOrd="0" presId="urn:microsoft.com/office/officeart/2005/8/layout/radial4"/>
    <dgm:cxn modelId="{3A411A4E-C6ED-4FA5-A055-EBF378FB03CF}" type="presParOf" srcId="{28689F80-F282-4B21-BC0B-116101FBDAAC}" destId="{0B0786AF-1E85-4715-A7C0-4D0172B364A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00628A8-155F-4615-B31A-21128C693DAE}" type="datetimeFigureOut">
              <a:rPr lang="zh-TW" altLang="en-US" smtClean="0"/>
              <a:t>2015/5/12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77FAC2-431C-4C6C-9F6E-AF7E6EA3AAE4}" type="slidenum">
              <a:rPr lang="zh-TW" altLang="en-US" smtClean="0"/>
              <a:t>‹#›</a:t>
            </a:fld>
            <a:endParaRPr lang="zh-TW" altLang="en-US"/>
          </a:p>
        </p:txBody>
      </p:sp>
    </p:spTree>
    <p:extLst>
      <p:ext uri="{BB962C8B-B14F-4D97-AF65-F5344CB8AC3E}">
        <p14:creationId xmlns:p14="http://schemas.microsoft.com/office/powerpoint/2010/main" val="50166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00628A8-155F-4615-B31A-21128C693DAE}" type="datetimeFigureOut">
              <a:rPr lang="zh-TW" altLang="en-US" smtClean="0"/>
              <a:t>2015/5/12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77FAC2-431C-4C6C-9F6E-AF7E6EA3AAE4}" type="slidenum">
              <a:rPr lang="zh-TW" altLang="en-US" smtClean="0"/>
              <a:t>‹#›</a:t>
            </a:fld>
            <a:endParaRPr lang="zh-TW" altLang="en-US"/>
          </a:p>
        </p:txBody>
      </p:sp>
    </p:spTree>
    <p:extLst>
      <p:ext uri="{BB962C8B-B14F-4D97-AF65-F5344CB8AC3E}">
        <p14:creationId xmlns:p14="http://schemas.microsoft.com/office/powerpoint/2010/main" val="273147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00628A8-155F-4615-B31A-21128C693DAE}" type="datetimeFigureOut">
              <a:rPr lang="zh-TW" altLang="en-US" smtClean="0"/>
              <a:t>2015/5/12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77FAC2-431C-4C6C-9F6E-AF7E6EA3AAE4}" type="slidenum">
              <a:rPr lang="zh-TW" altLang="en-US" smtClean="0"/>
              <a:t>‹#›</a:t>
            </a:fld>
            <a:endParaRPr lang="zh-TW" altLang="en-US"/>
          </a:p>
        </p:txBody>
      </p:sp>
    </p:spTree>
    <p:extLst>
      <p:ext uri="{BB962C8B-B14F-4D97-AF65-F5344CB8AC3E}">
        <p14:creationId xmlns:p14="http://schemas.microsoft.com/office/powerpoint/2010/main" val="326280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00628A8-155F-4615-B31A-21128C693DAE}" type="datetimeFigureOut">
              <a:rPr lang="zh-TW" altLang="en-US" smtClean="0"/>
              <a:t>2015/5/12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77FAC2-431C-4C6C-9F6E-AF7E6EA3AAE4}" type="slidenum">
              <a:rPr lang="zh-TW" altLang="en-US" smtClean="0"/>
              <a:t>‹#›</a:t>
            </a:fld>
            <a:endParaRPr lang="zh-TW" altLang="en-US"/>
          </a:p>
        </p:txBody>
      </p:sp>
    </p:spTree>
    <p:extLst>
      <p:ext uri="{BB962C8B-B14F-4D97-AF65-F5344CB8AC3E}">
        <p14:creationId xmlns:p14="http://schemas.microsoft.com/office/powerpoint/2010/main" val="335439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00628A8-155F-4615-B31A-21128C693DAE}" type="datetimeFigureOut">
              <a:rPr lang="zh-TW" altLang="en-US" smtClean="0"/>
              <a:t>2015/5/12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677FAC2-431C-4C6C-9F6E-AF7E6EA3AAE4}" type="slidenum">
              <a:rPr lang="zh-TW" altLang="en-US" smtClean="0"/>
              <a:t>‹#›</a:t>
            </a:fld>
            <a:endParaRPr lang="zh-TW" altLang="en-US"/>
          </a:p>
        </p:txBody>
      </p:sp>
    </p:spTree>
    <p:extLst>
      <p:ext uri="{BB962C8B-B14F-4D97-AF65-F5344CB8AC3E}">
        <p14:creationId xmlns:p14="http://schemas.microsoft.com/office/powerpoint/2010/main" val="61876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00628A8-155F-4615-B31A-21128C693DAE}" type="datetimeFigureOut">
              <a:rPr lang="zh-TW" altLang="en-US" smtClean="0"/>
              <a:t>2015/5/12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677FAC2-431C-4C6C-9F6E-AF7E6EA3AAE4}" type="slidenum">
              <a:rPr lang="zh-TW" altLang="en-US" smtClean="0"/>
              <a:t>‹#›</a:t>
            </a:fld>
            <a:endParaRPr lang="zh-TW" altLang="en-US"/>
          </a:p>
        </p:txBody>
      </p:sp>
    </p:spTree>
    <p:extLst>
      <p:ext uri="{BB962C8B-B14F-4D97-AF65-F5344CB8AC3E}">
        <p14:creationId xmlns:p14="http://schemas.microsoft.com/office/powerpoint/2010/main" val="539585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00628A8-155F-4615-B31A-21128C693DAE}" type="datetimeFigureOut">
              <a:rPr lang="zh-TW" altLang="en-US" smtClean="0"/>
              <a:t>2015/5/12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677FAC2-431C-4C6C-9F6E-AF7E6EA3AAE4}" type="slidenum">
              <a:rPr lang="zh-TW" altLang="en-US" smtClean="0"/>
              <a:t>‹#›</a:t>
            </a:fld>
            <a:endParaRPr lang="zh-TW" altLang="en-US"/>
          </a:p>
        </p:txBody>
      </p:sp>
    </p:spTree>
    <p:extLst>
      <p:ext uri="{BB962C8B-B14F-4D97-AF65-F5344CB8AC3E}">
        <p14:creationId xmlns:p14="http://schemas.microsoft.com/office/powerpoint/2010/main" val="408977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00628A8-155F-4615-B31A-21128C693DAE}" type="datetimeFigureOut">
              <a:rPr lang="zh-TW" altLang="en-US" smtClean="0"/>
              <a:t>2015/5/12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677FAC2-431C-4C6C-9F6E-AF7E6EA3AAE4}" type="slidenum">
              <a:rPr lang="zh-TW" altLang="en-US" smtClean="0"/>
              <a:t>‹#›</a:t>
            </a:fld>
            <a:endParaRPr lang="zh-TW" altLang="en-US"/>
          </a:p>
        </p:txBody>
      </p:sp>
    </p:spTree>
    <p:extLst>
      <p:ext uri="{BB962C8B-B14F-4D97-AF65-F5344CB8AC3E}">
        <p14:creationId xmlns:p14="http://schemas.microsoft.com/office/powerpoint/2010/main" val="237289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00628A8-155F-4615-B31A-21128C693DAE}" type="datetimeFigureOut">
              <a:rPr lang="zh-TW" altLang="en-US" smtClean="0"/>
              <a:t>2015/5/12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677FAC2-431C-4C6C-9F6E-AF7E6EA3AAE4}" type="slidenum">
              <a:rPr lang="zh-TW" altLang="en-US" smtClean="0"/>
              <a:t>‹#›</a:t>
            </a:fld>
            <a:endParaRPr lang="zh-TW" altLang="en-US"/>
          </a:p>
        </p:txBody>
      </p:sp>
    </p:spTree>
    <p:extLst>
      <p:ext uri="{BB962C8B-B14F-4D97-AF65-F5344CB8AC3E}">
        <p14:creationId xmlns:p14="http://schemas.microsoft.com/office/powerpoint/2010/main" val="113776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00628A8-155F-4615-B31A-21128C693DAE}" type="datetimeFigureOut">
              <a:rPr lang="zh-TW" altLang="en-US" smtClean="0"/>
              <a:t>2015/5/12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677FAC2-431C-4C6C-9F6E-AF7E6EA3AAE4}" type="slidenum">
              <a:rPr lang="zh-TW" altLang="en-US" smtClean="0"/>
              <a:t>‹#›</a:t>
            </a:fld>
            <a:endParaRPr lang="zh-TW" altLang="en-US"/>
          </a:p>
        </p:txBody>
      </p:sp>
    </p:spTree>
    <p:extLst>
      <p:ext uri="{BB962C8B-B14F-4D97-AF65-F5344CB8AC3E}">
        <p14:creationId xmlns:p14="http://schemas.microsoft.com/office/powerpoint/2010/main" val="152421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00628A8-155F-4615-B31A-21128C693DAE}" type="datetimeFigureOut">
              <a:rPr lang="zh-TW" altLang="en-US" smtClean="0"/>
              <a:t>2015/5/12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677FAC2-431C-4C6C-9F6E-AF7E6EA3AAE4}" type="slidenum">
              <a:rPr lang="zh-TW" altLang="en-US" smtClean="0"/>
              <a:t>‹#›</a:t>
            </a:fld>
            <a:endParaRPr lang="zh-TW" altLang="en-US"/>
          </a:p>
        </p:txBody>
      </p:sp>
    </p:spTree>
    <p:extLst>
      <p:ext uri="{BB962C8B-B14F-4D97-AF65-F5344CB8AC3E}">
        <p14:creationId xmlns:p14="http://schemas.microsoft.com/office/powerpoint/2010/main" val="182680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8000" b="-8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628A8-155F-4615-B31A-21128C693DAE}" type="datetimeFigureOut">
              <a:rPr lang="zh-TW" altLang="en-US" smtClean="0"/>
              <a:t>2015/5/12</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77FAC2-431C-4C6C-9F6E-AF7E6EA3AAE4}" type="slidenum">
              <a:rPr lang="zh-TW" altLang="en-US" smtClean="0"/>
              <a:t>‹#›</a:t>
            </a:fld>
            <a:endParaRPr lang="zh-TW" altLang="en-US"/>
          </a:p>
        </p:txBody>
      </p:sp>
    </p:spTree>
    <p:extLst>
      <p:ext uri="{BB962C8B-B14F-4D97-AF65-F5344CB8AC3E}">
        <p14:creationId xmlns:p14="http://schemas.microsoft.com/office/powerpoint/2010/main" val="564259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e9RbXGfYYo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ZZSK1Lweah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zh.wikipedia.org/....../%E6%96%87%E5%8F%8B%E9"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cls.hs.yzu.edu.tw/zhonglihe/06/iframe/i_052.ht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sz="6600" dirty="0" smtClean="0">
                <a:latin typeface="微軟正黑體" panose="020B0604030504040204" pitchFamily="34" charset="-120"/>
                <a:ea typeface="微軟正黑體" panose="020B0604030504040204" pitchFamily="34" charset="-120"/>
              </a:rPr>
              <a:t>1950</a:t>
            </a:r>
            <a:r>
              <a:rPr lang="zh-TW" altLang="en-US" sz="6600" smtClean="0">
                <a:latin typeface="微軟正黑體" panose="020B0604030504040204" pitchFamily="34" charset="-120"/>
                <a:ea typeface="微軟正黑體" panose="020B0604030504040204" pitchFamily="34" charset="-120"/>
              </a:rPr>
              <a:t>年代台灣</a:t>
            </a:r>
            <a:r>
              <a:rPr lang="zh-TW" altLang="en-US" sz="6600" dirty="0">
                <a:latin typeface="微軟正黑體" panose="020B0604030504040204" pitchFamily="34" charset="-120"/>
                <a:ea typeface="微軟正黑體" panose="020B0604030504040204" pitchFamily="34" charset="-120"/>
              </a:rPr>
              <a:t>文學</a:t>
            </a:r>
            <a:endParaRPr lang="zh-TW" altLang="en-US" sz="6600" dirty="0"/>
          </a:p>
        </p:txBody>
      </p:sp>
      <p:sp>
        <p:nvSpPr>
          <p:cNvPr id="3" name="副標題 2"/>
          <p:cNvSpPr>
            <a:spLocks noGrp="1"/>
          </p:cNvSpPr>
          <p:nvPr>
            <p:ph type="subTitle" idx="1"/>
          </p:nvPr>
        </p:nvSpPr>
        <p:spPr/>
        <p:txBody>
          <a:bodyPr/>
          <a:lstStyle/>
          <a:p>
            <a:r>
              <a:rPr lang="zh-TW" altLang="en-US" dirty="0">
                <a:latin typeface="微軟正黑體" panose="020B0604030504040204" pitchFamily="34" charset="-120"/>
                <a:ea typeface="微軟正黑體" panose="020B0604030504040204" pitchFamily="34" charset="-120"/>
              </a:rPr>
              <a:t>關鍵字：中國文藝協會</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　文</a:t>
            </a:r>
            <a:r>
              <a:rPr lang="zh-TW" altLang="en-US" dirty="0">
                <a:latin typeface="微軟正黑體" panose="020B0604030504040204" pitchFamily="34" charset="-120"/>
                <a:ea typeface="微軟正黑體" panose="020B0604030504040204" pitchFamily="34" charset="-120"/>
              </a:rPr>
              <a:t>友通訊</a:t>
            </a:r>
            <a:endParaRPr lang="en-US" altLang="zh-TW" dirty="0">
              <a:latin typeface="微軟正黑體" panose="020B0604030504040204" pitchFamily="34" charset="-120"/>
              <a:ea typeface="微軟正黑體" panose="020B0604030504040204" pitchFamily="34" charset="-120"/>
            </a:endParaRPr>
          </a:p>
          <a:p>
            <a:endParaRPr lang="zh-TW" altLang="en-US" dirty="0"/>
          </a:p>
        </p:txBody>
      </p:sp>
    </p:spTree>
    <p:extLst>
      <p:ext uri="{BB962C8B-B14F-4D97-AF65-F5344CB8AC3E}">
        <p14:creationId xmlns:p14="http://schemas.microsoft.com/office/powerpoint/2010/main" val="1301461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92D050"/>
                </a:solidFill>
                <a:latin typeface="微軟正黑體" panose="020B0604030504040204" pitchFamily="34" charset="-120"/>
                <a:ea typeface="微軟正黑體" panose="020B0604030504040204" pitchFamily="34" charset="-120"/>
              </a:rPr>
              <a:t>文友通訊貢獻</a:t>
            </a:r>
            <a:endParaRPr lang="zh-TW" altLang="en-US" dirty="0">
              <a:solidFill>
                <a:srgbClr val="92D05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r>
              <a:rPr lang="zh-TW" altLang="en-US" dirty="0" smtClean="0"/>
              <a:t>這</a:t>
            </a:r>
            <a:r>
              <a:rPr lang="zh-TW" altLang="en-US" dirty="0"/>
              <a:t>份刊物的壽命雖然不長，但發起這份刊物的台籍作家卻在編輯、傳閱刊物的過程中，形成一股向心力及凝聚感，這樣的凝聚感對照當時政治肅殺、人人自危的情況，顯得更為突出、可貴。</a:t>
            </a:r>
          </a:p>
          <a:p>
            <a:endParaRPr lang="zh-TW" altLang="en-US" dirty="0"/>
          </a:p>
        </p:txBody>
      </p:sp>
    </p:spTree>
    <p:extLst>
      <p:ext uri="{BB962C8B-B14F-4D97-AF65-F5344CB8AC3E}">
        <p14:creationId xmlns:p14="http://schemas.microsoft.com/office/powerpoint/2010/main" val="37611466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92D050"/>
                </a:solidFill>
                <a:latin typeface="微軟正黑體" panose="020B0604030504040204" pitchFamily="34" charset="-120"/>
                <a:ea typeface="微軟正黑體" panose="020B0604030504040204" pitchFamily="34" charset="-120"/>
              </a:rPr>
              <a:t>鍾肇政</a:t>
            </a:r>
            <a:r>
              <a:rPr lang="en-US" altLang="zh-TW" dirty="0" smtClean="0">
                <a:solidFill>
                  <a:srgbClr val="92D050"/>
                </a:solidFill>
                <a:latin typeface="新細明體" panose="02020500000000000000" pitchFamily="18" charset="-120"/>
                <a:ea typeface="新細明體" panose="02020500000000000000" pitchFamily="18" charset="-120"/>
              </a:rPr>
              <a:t>——</a:t>
            </a:r>
            <a:r>
              <a:rPr lang="zh-TW" altLang="en-US" dirty="0" smtClean="0">
                <a:solidFill>
                  <a:srgbClr val="92D050"/>
                </a:solidFill>
                <a:latin typeface="微軟正黑體" panose="020B0604030504040204" pitchFamily="34" charset="-120"/>
                <a:ea typeface="微軟正黑體" panose="020B0604030504040204" pitchFamily="34" charset="-120"/>
              </a:rPr>
              <a:t>文友通訊創辦人</a:t>
            </a:r>
            <a:endParaRPr lang="zh-TW" altLang="en-US" dirty="0">
              <a:solidFill>
                <a:srgbClr val="92D05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normAutofit/>
          </a:bodyPr>
          <a:lstStyle/>
          <a:p>
            <a:r>
              <a:rPr lang="zh-TW" altLang="en-US" dirty="0" smtClean="0"/>
              <a:t>吸引更多作家更投入長篇小說創作，他不擅長精練的語言也很難掌握明快的節奏，因此</a:t>
            </a:r>
            <a:r>
              <a:rPr lang="zh-TW" altLang="en-US" dirty="0" smtClean="0">
                <a:solidFill>
                  <a:srgbClr val="FF0000"/>
                </a:solidFill>
              </a:rPr>
              <a:t>短篇小說</a:t>
            </a:r>
            <a:r>
              <a:rPr lang="zh-TW" altLang="en-US" dirty="0">
                <a:solidFill>
                  <a:srgbClr val="FF0000"/>
                </a:solidFill>
              </a:rPr>
              <a:t>大多</a:t>
            </a:r>
            <a:r>
              <a:rPr lang="zh-TW" altLang="en-US" dirty="0" smtClean="0">
                <a:solidFill>
                  <a:srgbClr val="FF0000"/>
                </a:solidFill>
              </a:rPr>
              <a:t>成為朝向長篇小說</a:t>
            </a:r>
            <a:r>
              <a:rPr lang="zh-TW" altLang="en-US" dirty="0">
                <a:solidFill>
                  <a:srgbClr val="FF0000"/>
                </a:solidFill>
              </a:rPr>
              <a:t>建構的基石</a:t>
            </a:r>
            <a:r>
              <a:rPr lang="zh-TW" altLang="en-US" dirty="0"/>
              <a:t>。</a:t>
            </a:r>
            <a:endParaRPr lang="en-US" altLang="zh-TW" dirty="0"/>
          </a:p>
          <a:p>
            <a:r>
              <a:rPr lang="zh-TW" altLang="en-US" dirty="0"/>
              <a:t>他所做的</a:t>
            </a:r>
            <a:r>
              <a:rPr lang="en-US" altLang="zh-TW" dirty="0"/>
              <a:t>《</a:t>
            </a:r>
            <a:r>
              <a:rPr lang="zh-TW" altLang="en-US" dirty="0"/>
              <a:t>濁流三部曲</a:t>
            </a:r>
            <a:r>
              <a:rPr lang="en-US" altLang="zh-TW" dirty="0"/>
              <a:t>》</a:t>
            </a:r>
            <a:r>
              <a:rPr lang="zh-TW" altLang="en-US" dirty="0"/>
              <a:t>、</a:t>
            </a:r>
            <a:r>
              <a:rPr lang="en-US" altLang="zh-TW" dirty="0"/>
              <a:t>《</a:t>
            </a:r>
            <a:r>
              <a:rPr lang="zh-TW" altLang="en-US" dirty="0"/>
              <a:t>台灣人三部曲</a:t>
            </a:r>
            <a:r>
              <a:rPr lang="en-US" altLang="zh-TW" dirty="0"/>
              <a:t>》</a:t>
            </a:r>
            <a:r>
              <a:rPr lang="zh-TW" altLang="en-US" dirty="0"/>
              <a:t>同樣在建構台灣的歷史記憶，在當時反共復國的口號之下，台灣人的自傳體與家族歷史記憶重建顯然是與官方所期待的方向背道而馳，鍾肇政的歷史書寫顯然帶有抗拒的意味</a:t>
            </a:r>
            <a:r>
              <a:rPr lang="zh-TW" altLang="en-US" dirty="0" smtClean="0"/>
              <a:t>。</a:t>
            </a:r>
            <a:endParaRPr lang="en-US" altLang="zh-TW" dirty="0" smtClean="0"/>
          </a:p>
          <a:p>
            <a:r>
              <a:rPr lang="zh-TW" altLang="en-US" dirty="0">
                <a:hlinkClick r:id="rId2"/>
              </a:rPr>
              <a:t>鍾肇政談「文友通訊」</a:t>
            </a:r>
            <a:endParaRPr lang="zh-TW" altLang="en-US" dirty="0"/>
          </a:p>
          <a:p>
            <a:endParaRPr lang="zh-TW" altLang="en-US" dirty="0"/>
          </a:p>
          <a:p>
            <a:endParaRPr lang="zh-TW" altLang="en-US" dirty="0"/>
          </a:p>
        </p:txBody>
      </p:sp>
    </p:spTree>
    <p:extLst>
      <p:ext uri="{BB962C8B-B14F-4D97-AF65-F5344CB8AC3E}">
        <p14:creationId xmlns:p14="http://schemas.microsoft.com/office/powerpoint/2010/main" val="1656413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92D050"/>
                </a:solidFill>
                <a:latin typeface="微軟正黑體" panose="020B0604030504040204" pitchFamily="34" charset="-120"/>
                <a:ea typeface="微軟正黑體" panose="020B0604030504040204" pitchFamily="34" charset="-120"/>
              </a:rPr>
              <a:t>鍾理和</a:t>
            </a:r>
            <a:r>
              <a:rPr lang="en-US" altLang="zh-TW" dirty="0">
                <a:solidFill>
                  <a:srgbClr val="92D050"/>
                </a:solidFill>
                <a:latin typeface="新細明體" panose="02020500000000000000" pitchFamily="18" charset="-120"/>
              </a:rPr>
              <a:t>——</a:t>
            </a:r>
            <a:r>
              <a:rPr lang="zh-TW" altLang="en-US" dirty="0" smtClean="0">
                <a:solidFill>
                  <a:srgbClr val="92D050"/>
                </a:solidFill>
                <a:latin typeface="微軟正黑體" panose="020B0604030504040204" pitchFamily="34" charset="-120"/>
                <a:ea typeface="微軟正黑體" panose="020B0604030504040204" pitchFamily="34" charset="-120"/>
              </a:rPr>
              <a:t>背道而馳的鄉土寫作</a:t>
            </a:r>
            <a:endParaRPr lang="zh-TW" altLang="en-US" dirty="0">
              <a:solidFill>
                <a:srgbClr val="92D05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a:lnSpc>
                <a:spcPct val="100000"/>
              </a:lnSpc>
            </a:pPr>
            <a:r>
              <a:rPr lang="zh-TW" altLang="en-US" dirty="0" smtClean="0"/>
              <a:t>在</a:t>
            </a:r>
            <a:r>
              <a:rPr lang="en-US" altLang="zh-TW" dirty="0" smtClean="0"/>
              <a:t>50</a:t>
            </a:r>
            <a:r>
              <a:rPr lang="zh-TW" altLang="en-US" dirty="0" smtClean="0"/>
              <a:t>年代</a:t>
            </a:r>
            <a:r>
              <a:rPr lang="zh-TW" altLang="en-US" dirty="0"/>
              <a:t>初期，</a:t>
            </a:r>
            <a:r>
              <a:rPr lang="zh-TW" altLang="en-US" dirty="0">
                <a:solidFill>
                  <a:srgbClr val="0070C0"/>
                </a:solidFill>
              </a:rPr>
              <a:t>唯一能夠使用中文從事創作</a:t>
            </a:r>
            <a:r>
              <a:rPr lang="zh-TW" altLang="en-US" dirty="0"/>
              <a:t>的作家。</a:t>
            </a:r>
            <a:endParaRPr lang="en-US" altLang="zh-TW" dirty="0"/>
          </a:p>
          <a:p>
            <a:pPr>
              <a:lnSpc>
                <a:spcPct val="100000"/>
              </a:lnSpc>
            </a:pPr>
            <a:r>
              <a:rPr lang="zh-TW" altLang="en-US" dirty="0" smtClean="0"/>
              <a:t>受到</a:t>
            </a:r>
            <a:r>
              <a:rPr lang="zh-TW" altLang="en-US" dirty="0"/>
              <a:t>魯迅的</a:t>
            </a:r>
            <a:r>
              <a:rPr lang="zh-TW" altLang="en-US" dirty="0" smtClean="0"/>
              <a:t>影響</a:t>
            </a:r>
            <a:r>
              <a:rPr lang="zh-TW" altLang="en-US" dirty="0" smtClean="0">
                <a:latin typeface="新細明體" panose="02020500000000000000" pitchFamily="18" charset="-120"/>
                <a:ea typeface="新細明體" panose="02020500000000000000" pitchFamily="18" charset="-120"/>
              </a:rPr>
              <a:t>→</a:t>
            </a:r>
            <a:r>
              <a:rPr lang="en-US" altLang="zh-TW" dirty="0" smtClean="0">
                <a:latin typeface="新細明體"/>
                <a:ea typeface="新細明體"/>
              </a:rPr>
              <a:t>《</a:t>
            </a:r>
            <a:r>
              <a:rPr lang="zh-TW" altLang="en-US" dirty="0">
                <a:latin typeface="新細明體"/>
                <a:ea typeface="新細明體"/>
              </a:rPr>
              <a:t>夾竹桃</a:t>
            </a:r>
            <a:r>
              <a:rPr lang="en-US" altLang="zh-TW" dirty="0">
                <a:latin typeface="新細明體"/>
                <a:ea typeface="新細明體"/>
              </a:rPr>
              <a:t>》</a:t>
            </a:r>
            <a:r>
              <a:rPr lang="zh-TW" altLang="en-US" dirty="0">
                <a:latin typeface="新細明體"/>
                <a:ea typeface="新細明體"/>
              </a:rPr>
              <a:t>中對中國國民性的批判。</a:t>
            </a:r>
            <a:endParaRPr lang="en-US" altLang="zh-TW" dirty="0">
              <a:latin typeface="新細明體"/>
              <a:ea typeface="新細明體"/>
            </a:endParaRPr>
          </a:p>
          <a:p>
            <a:pPr>
              <a:lnSpc>
                <a:spcPct val="100000"/>
              </a:lnSpc>
            </a:pPr>
            <a:r>
              <a:rPr lang="en-US" altLang="zh-TW" dirty="0" smtClean="0">
                <a:latin typeface="+mj-lt"/>
                <a:ea typeface="新細明體"/>
              </a:rPr>
              <a:t>1945</a:t>
            </a:r>
            <a:r>
              <a:rPr lang="zh-TW" altLang="en-US" dirty="0" smtClean="0">
                <a:latin typeface="新細明體"/>
                <a:ea typeface="新細明體"/>
              </a:rPr>
              <a:t>年日本投降時，留在北平的鍾理和第一次真正感受到政治認同的危機（</a:t>
            </a:r>
            <a:r>
              <a:rPr lang="en-US" altLang="zh-TW" dirty="0" smtClean="0">
                <a:latin typeface="新細明體"/>
                <a:ea typeface="新細明體"/>
                <a:hlinkClick r:id="rId2"/>
              </a:rPr>
              <a:t>27:25</a:t>
            </a:r>
            <a:r>
              <a:rPr lang="zh-TW" altLang="en-US" dirty="0" smtClean="0">
                <a:latin typeface="新細明體"/>
                <a:ea typeface="新細明體"/>
              </a:rPr>
              <a:t>）</a:t>
            </a:r>
            <a:r>
              <a:rPr lang="en-US" altLang="zh-TW" dirty="0" smtClean="0">
                <a:latin typeface="新細明體"/>
                <a:ea typeface="新細明體"/>
              </a:rPr>
              <a:t>→</a:t>
            </a:r>
            <a:r>
              <a:rPr lang="zh-TW" altLang="en-US" dirty="0" smtClean="0">
                <a:latin typeface="新細明體"/>
                <a:ea typeface="新細明體"/>
              </a:rPr>
              <a:t>散文</a:t>
            </a:r>
            <a:r>
              <a:rPr lang="en-US" altLang="zh-TW" dirty="0" smtClean="0">
                <a:latin typeface="新細明體"/>
                <a:ea typeface="新細明體"/>
              </a:rPr>
              <a:t>〈</a:t>
            </a:r>
            <a:r>
              <a:rPr lang="zh-TW" altLang="en-US" dirty="0" smtClean="0">
                <a:latin typeface="新細明體"/>
                <a:ea typeface="新細明體"/>
              </a:rPr>
              <a:t>白薯的悲哀</a:t>
            </a:r>
            <a:r>
              <a:rPr lang="en-US" altLang="zh-TW" dirty="0" smtClean="0">
                <a:latin typeface="新細明體"/>
                <a:ea typeface="新細明體"/>
              </a:rPr>
              <a:t>〉</a:t>
            </a:r>
            <a:r>
              <a:rPr lang="zh-TW" altLang="en-US" dirty="0" smtClean="0">
                <a:latin typeface="新細明體"/>
                <a:ea typeface="新細明體"/>
              </a:rPr>
              <a:t>。</a:t>
            </a:r>
            <a:endParaRPr lang="en-US" altLang="zh-TW" dirty="0" smtClean="0">
              <a:latin typeface="新細明體"/>
              <a:ea typeface="新細明體"/>
            </a:endParaRPr>
          </a:p>
          <a:p>
            <a:pPr>
              <a:lnSpc>
                <a:spcPct val="100000"/>
              </a:lnSpc>
            </a:pPr>
            <a:r>
              <a:rPr lang="en-US" altLang="zh-TW" dirty="0" smtClean="0">
                <a:latin typeface="+mj-lt"/>
                <a:ea typeface="新細明體"/>
              </a:rPr>
              <a:t>1946</a:t>
            </a:r>
            <a:r>
              <a:rPr lang="zh-TW" altLang="en-US" dirty="0" smtClean="0">
                <a:latin typeface="新細明體"/>
                <a:ea typeface="新細明體"/>
              </a:rPr>
              <a:t>年</a:t>
            </a:r>
            <a:r>
              <a:rPr lang="zh-TW" altLang="en-US" dirty="0">
                <a:latin typeface="新細明體"/>
                <a:ea typeface="新細明體"/>
              </a:rPr>
              <a:t>返台</a:t>
            </a:r>
            <a:r>
              <a:rPr lang="zh-TW" altLang="en-US" dirty="0" smtClean="0">
                <a:latin typeface="新細明體"/>
                <a:ea typeface="新細明體"/>
              </a:rPr>
              <a:t>，以</a:t>
            </a:r>
            <a:r>
              <a:rPr lang="zh-TW" altLang="en-US" b="1" dirty="0">
                <a:solidFill>
                  <a:srgbClr val="FF0000"/>
                </a:solidFill>
                <a:latin typeface="新細明體"/>
                <a:ea typeface="新細明體"/>
              </a:rPr>
              <a:t>美濃的風土人情</a:t>
            </a:r>
            <a:r>
              <a:rPr lang="zh-TW" altLang="en-US" dirty="0">
                <a:latin typeface="新細明體"/>
                <a:ea typeface="新細明體"/>
              </a:rPr>
              <a:t>為主要題材</a:t>
            </a:r>
            <a:r>
              <a:rPr lang="zh-TW" altLang="en-US" dirty="0" smtClean="0">
                <a:latin typeface="新細明體"/>
                <a:ea typeface="新細明體"/>
              </a:rPr>
              <a:t>。</a:t>
            </a:r>
            <a:endParaRPr lang="en-US" altLang="zh-TW" dirty="0"/>
          </a:p>
          <a:p>
            <a:pPr>
              <a:lnSpc>
                <a:spcPct val="100000"/>
              </a:lnSpc>
            </a:pPr>
            <a:r>
              <a:rPr lang="zh-TW" altLang="en-US" dirty="0" smtClean="0"/>
              <a:t>鍾理和的寫實</a:t>
            </a:r>
            <a:r>
              <a:rPr lang="zh-TW" altLang="en-US" dirty="0"/>
              <a:t>精神並不具備尖銳的批判，他塑造出的人物也不是鮮明的英雄性格，而是從小人物中發現真性情，在小事件裡也隱藏著堅毅性格</a:t>
            </a:r>
            <a:r>
              <a:rPr lang="zh-TW" altLang="en-US" dirty="0" smtClean="0"/>
              <a:t>。</a:t>
            </a:r>
            <a:endParaRPr lang="zh-TW" altLang="en-US" dirty="0"/>
          </a:p>
        </p:txBody>
      </p:sp>
    </p:spTree>
    <p:extLst>
      <p:ext uri="{BB962C8B-B14F-4D97-AF65-F5344CB8AC3E}">
        <p14:creationId xmlns:p14="http://schemas.microsoft.com/office/powerpoint/2010/main" val="2242358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92D050"/>
                </a:solidFill>
                <a:latin typeface="微軟正黑體" panose="020B0604030504040204" pitchFamily="34" charset="-120"/>
                <a:ea typeface="微軟正黑體" panose="020B0604030504040204" pitchFamily="34" charset="-120"/>
              </a:rPr>
              <a:t>廖清秀</a:t>
            </a:r>
            <a:r>
              <a:rPr lang="en-US" altLang="zh-TW" dirty="0">
                <a:solidFill>
                  <a:srgbClr val="92D050"/>
                </a:solidFill>
                <a:latin typeface="新細明體" panose="02020500000000000000" pitchFamily="18" charset="-120"/>
              </a:rPr>
              <a:t>——</a:t>
            </a:r>
            <a:r>
              <a:rPr lang="zh-TW" altLang="en-US" dirty="0" smtClean="0">
                <a:solidFill>
                  <a:srgbClr val="92D050"/>
                </a:solidFill>
                <a:latin typeface="微軟正黑體" panose="020B0604030504040204" pitchFamily="34" charset="-120"/>
                <a:ea typeface="微軟正黑體" panose="020B0604030504040204" pitchFamily="34" charset="-120"/>
              </a:rPr>
              <a:t>台</a:t>
            </a:r>
            <a:r>
              <a:rPr lang="zh-TW" altLang="en-US" dirty="0">
                <a:solidFill>
                  <a:srgbClr val="92D050"/>
                </a:solidFill>
                <a:latin typeface="微軟正黑體" panose="020B0604030504040204" pitchFamily="34" charset="-120"/>
                <a:ea typeface="微軟正黑體" panose="020B0604030504040204" pitchFamily="34" charset="-120"/>
              </a:rPr>
              <a:t>籍</a:t>
            </a:r>
            <a:r>
              <a:rPr lang="zh-TW" altLang="en-US" dirty="0" smtClean="0">
                <a:solidFill>
                  <a:srgbClr val="92D050"/>
                </a:solidFill>
                <a:latin typeface="微軟正黑體" panose="020B0604030504040204" pitchFamily="34" charset="-120"/>
                <a:ea typeface="微軟正黑體" panose="020B0604030504040204" pitchFamily="34" charset="-120"/>
              </a:rPr>
              <a:t>作家的掙扎</a:t>
            </a:r>
            <a:r>
              <a:rPr lang="zh-TW" altLang="en-US" dirty="0">
                <a:solidFill>
                  <a:srgbClr val="92D050"/>
                </a:solidFill>
                <a:latin typeface="微軟正黑體" panose="020B0604030504040204" pitchFamily="34" charset="-120"/>
                <a:ea typeface="微軟正黑體" panose="020B0604030504040204" pitchFamily="34" charset="-120"/>
              </a:rPr>
              <a:t>與困頓</a:t>
            </a:r>
          </a:p>
        </p:txBody>
      </p:sp>
      <p:sp>
        <p:nvSpPr>
          <p:cNvPr id="3" name="內容版面配置區 2"/>
          <p:cNvSpPr>
            <a:spLocks noGrp="1"/>
          </p:cNvSpPr>
          <p:nvPr>
            <p:ph idx="1"/>
          </p:nvPr>
        </p:nvSpPr>
        <p:spPr/>
        <p:txBody>
          <a:bodyPr/>
          <a:lstStyle/>
          <a:p>
            <a:pPr>
              <a:lnSpc>
                <a:spcPct val="100000"/>
              </a:lnSpc>
            </a:pPr>
            <a:r>
              <a:rPr lang="zh-TW" altLang="en-US" dirty="0" smtClean="0"/>
              <a:t>長篇小說</a:t>
            </a:r>
            <a:r>
              <a:rPr lang="en-US" altLang="zh-TW" dirty="0">
                <a:latin typeface="新細明體"/>
                <a:ea typeface="新細明體"/>
              </a:rPr>
              <a:t>《</a:t>
            </a:r>
            <a:r>
              <a:rPr lang="zh-TW" altLang="en-US" dirty="0">
                <a:latin typeface="新細明體"/>
                <a:ea typeface="新細明體"/>
              </a:rPr>
              <a:t>恩仇血淚記</a:t>
            </a:r>
            <a:r>
              <a:rPr lang="en-US" altLang="zh-TW" dirty="0" smtClean="0">
                <a:latin typeface="新細明體"/>
                <a:ea typeface="新細明體"/>
              </a:rPr>
              <a:t>》</a:t>
            </a:r>
            <a:r>
              <a:rPr lang="zh-TW" altLang="en-US" dirty="0" smtClean="0">
                <a:latin typeface="新細明體"/>
                <a:ea typeface="新細明體"/>
              </a:rPr>
              <a:t>獲獎→</a:t>
            </a:r>
            <a:r>
              <a:rPr lang="zh-TW" altLang="en-US" dirty="0" smtClean="0">
                <a:solidFill>
                  <a:srgbClr val="FF0000"/>
                </a:solidFill>
                <a:latin typeface="新細明體"/>
                <a:ea typeface="新細明體"/>
              </a:rPr>
              <a:t>不</a:t>
            </a:r>
            <a:r>
              <a:rPr lang="zh-TW" altLang="en-US" dirty="0">
                <a:solidFill>
                  <a:srgbClr val="FF0000"/>
                </a:solidFill>
                <a:latin typeface="新細明體"/>
                <a:ea typeface="新細明體"/>
              </a:rPr>
              <a:t>挑戰主流反共文學的條件下</a:t>
            </a:r>
            <a:r>
              <a:rPr lang="zh-TW" altLang="en-US" dirty="0" smtClean="0">
                <a:solidFill>
                  <a:srgbClr val="FF0000"/>
                </a:solidFill>
                <a:latin typeface="新細明體"/>
                <a:ea typeface="新細明體"/>
              </a:rPr>
              <a:t>，觸及</a:t>
            </a:r>
            <a:r>
              <a:rPr lang="zh-TW" altLang="en-US" dirty="0">
                <a:solidFill>
                  <a:srgbClr val="FF0000"/>
                </a:solidFill>
                <a:latin typeface="新細明體"/>
                <a:ea typeface="新細明體"/>
              </a:rPr>
              <a:t>台灣本土的歷史與風土人情</a:t>
            </a:r>
            <a:r>
              <a:rPr lang="zh-TW" altLang="en-US" dirty="0">
                <a:latin typeface="新細明體"/>
                <a:ea typeface="新細明體"/>
              </a:rPr>
              <a:t>。</a:t>
            </a:r>
            <a:endParaRPr lang="en-US" altLang="zh-TW" dirty="0"/>
          </a:p>
          <a:p>
            <a:pPr>
              <a:lnSpc>
                <a:spcPct val="100000"/>
              </a:lnSpc>
            </a:pPr>
            <a:r>
              <a:rPr lang="zh-TW" altLang="en-US" dirty="0" smtClean="0"/>
              <a:t>寫作內容以</a:t>
            </a:r>
            <a:r>
              <a:rPr lang="zh-TW" altLang="en-US" dirty="0" smtClean="0">
                <a:solidFill>
                  <a:srgbClr val="0070C0"/>
                </a:solidFill>
              </a:rPr>
              <a:t>平日生活</a:t>
            </a:r>
            <a:r>
              <a:rPr lang="zh-TW" altLang="en-US" dirty="0" smtClean="0"/>
              <a:t>為主。</a:t>
            </a:r>
            <a:endParaRPr lang="en-US" altLang="zh-TW" dirty="0"/>
          </a:p>
          <a:p>
            <a:pPr>
              <a:lnSpc>
                <a:spcPct val="100000"/>
              </a:lnSpc>
            </a:pPr>
            <a:r>
              <a:rPr lang="zh-TW" altLang="en-US" dirty="0" smtClean="0"/>
              <a:t>技巧</a:t>
            </a:r>
            <a:r>
              <a:rPr lang="zh-TW" altLang="en-US" dirty="0"/>
              <a:t>平實，風格平淡</a:t>
            </a:r>
            <a:r>
              <a:rPr lang="zh-TW" altLang="en-US" dirty="0" smtClean="0"/>
              <a:t>，</a:t>
            </a:r>
            <a:r>
              <a:rPr lang="zh-TW" altLang="en-US" u="sng" dirty="0" smtClean="0"/>
              <a:t>代表</a:t>
            </a:r>
            <a:r>
              <a:rPr lang="zh-TW" altLang="en-US" u="sng" dirty="0"/>
              <a:t>台籍作家中文書寫的掙扎與困頓</a:t>
            </a:r>
            <a:r>
              <a:rPr lang="zh-TW" altLang="en-US" dirty="0"/>
              <a:t>。</a:t>
            </a:r>
          </a:p>
          <a:p>
            <a:endParaRPr lang="zh-TW" altLang="en-US" dirty="0"/>
          </a:p>
        </p:txBody>
      </p:sp>
    </p:spTree>
    <p:extLst>
      <p:ext uri="{BB962C8B-B14F-4D97-AF65-F5344CB8AC3E}">
        <p14:creationId xmlns:p14="http://schemas.microsoft.com/office/powerpoint/2010/main" val="23401401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結論</a:t>
            </a:r>
          </a:p>
        </p:txBody>
      </p:sp>
      <p:sp>
        <p:nvSpPr>
          <p:cNvPr id="3" name="文字版面配置區 2"/>
          <p:cNvSpPr>
            <a:spLocks noGrp="1"/>
          </p:cNvSpPr>
          <p:nvPr>
            <p:ph type="body" idx="1"/>
          </p:nvPr>
        </p:nvSpPr>
        <p:spPr>
          <a:xfrm>
            <a:off x="831850" y="4763634"/>
            <a:ext cx="10515600" cy="1500187"/>
          </a:xfrm>
        </p:spPr>
        <p:txBody>
          <a:bodyPr/>
          <a:lstStyle/>
          <a:p>
            <a:r>
              <a:rPr lang="en-US" altLang="zh-TW" dirty="0" smtClean="0"/>
              <a:t>1950</a:t>
            </a:r>
            <a:r>
              <a:rPr lang="zh-TW" altLang="en-US" dirty="0" smtClean="0"/>
              <a:t>年代的台灣文學</a:t>
            </a:r>
            <a:r>
              <a:rPr lang="zh-TW" altLang="en-US" dirty="0"/>
              <a:t>？</a:t>
            </a:r>
          </a:p>
        </p:txBody>
      </p:sp>
    </p:spTree>
    <p:extLst>
      <p:ext uri="{BB962C8B-B14F-4D97-AF65-F5344CB8AC3E}">
        <p14:creationId xmlns:p14="http://schemas.microsoft.com/office/powerpoint/2010/main" val="22792398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27370" y="740228"/>
            <a:ext cx="6477000" cy="5552849"/>
          </a:xfrm>
        </p:spPr>
        <p:txBody>
          <a:bodyPr>
            <a:normAutofit/>
          </a:bodyPr>
          <a:lstStyle/>
          <a:p>
            <a:pPr>
              <a:lnSpc>
                <a:spcPct val="110000"/>
              </a:lnSpc>
            </a:pPr>
            <a:r>
              <a:rPr lang="zh-TW" altLang="en-US" b="1" dirty="0" smtClean="0"/>
              <a:t>反共文學</a:t>
            </a:r>
            <a:endParaRPr lang="en-US" altLang="zh-TW" b="1" dirty="0" smtClean="0"/>
          </a:p>
          <a:p>
            <a:pPr marL="0" indent="0">
              <a:lnSpc>
                <a:spcPct val="110000"/>
              </a:lnSpc>
              <a:buNone/>
            </a:pPr>
            <a:r>
              <a:rPr lang="zh-TW" altLang="zh-TW" b="1" dirty="0" smtClean="0">
                <a:latin typeface="新細明體" panose="02020500000000000000" pitchFamily="18" charset="-120"/>
              </a:rPr>
              <a:t>→</a:t>
            </a:r>
            <a:r>
              <a:rPr lang="zh-TW" altLang="en-US" dirty="0" smtClean="0">
                <a:latin typeface="新細明體" panose="02020500000000000000" pitchFamily="18" charset="-120"/>
              </a:rPr>
              <a:t>愛國文學的傳承</a:t>
            </a:r>
            <a:endParaRPr lang="en-US" altLang="zh-TW" dirty="0" smtClean="0">
              <a:latin typeface="新細明體" panose="02020500000000000000" pitchFamily="18" charset="-120"/>
            </a:endParaRPr>
          </a:p>
          <a:p>
            <a:pPr marL="0" indent="0">
              <a:lnSpc>
                <a:spcPct val="110000"/>
              </a:lnSpc>
              <a:buNone/>
            </a:pPr>
            <a:r>
              <a:rPr lang="zh-TW" altLang="zh-TW" b="1" dirty="0" smtClean="0">
                <a:latin typeface="新細明體" panose="02020500000000000000" pitchFamily="18" charset="-120"/>
              </a:rPr>
              <a:t>→</a:t>
            </a:r>
            <a:r>
              <a:rPr lang="zh-TW" altLang="en-US" dirty="0" smtClean="0">
                <a:latin typeface="新細明體" panose="02020500000000000000" pitchFamily="18" charset="-120"/>
              </a:rPr>
              <a:t>女性文學</a:t>
            </a:r>
            <a:endParaRPr lang="en-US" altLang="zh-TW" dirty="0" smtClean="0"/>
          </a:p>
          <a:p>
            <a:pPr>
              <a:lnSpc>
                <a:spcPct val="110000"/>
              </a:lnSpc>
            </a:pPr>
            <a:r>
              <a:rPr lang="en-US" altLang="zh-TW" b="1" dirty="0" smtClean="0">
                <a:latin typeface="新細明體" panose="02020500000000000000" pitchFamily="18" charset="-120"/>
                <a:ea typeface="新細明體" panose="02020500000000000000" pitchFamily="18" charset="-120"/>
              </a:rPr>
              <a:t>《</a:t>
            </a:r>
            <a:r>
              <a:rPr lang="zh-TW" altLang="en-US" b="1" dirty="0" smtClean="0"/>
              <a:t>文友通訊</a:t>
            </a:r>
            <a:r>
              <a:rPr lang="en-US" altLang="zh-TW" b="1" dirty="0" smtClean="0">
                <a:latin typeface="新細明體" panose="02020500000000000000" pitchFamily="18" charset="-120"/>
                <a:ea typeface="新細明體" panose="02020500000000000000" pitchFamily="18" charset="-120"/>
              </a:rPr>
              <a:t>》</a:t>
            </a:r>
            <a:endParaRPr lang="en-US" altLang="zh-TW" b="1" dirty="0"/>
          </a:p>
          <a:p>
            <a:pPr marL="0" indent="0">
              <a:lnSpc>
                <a:spcPct val="110000"/>
              </a:lnSpc>
              <a:buNone/>
            </a:pPr>
            <a:r>
              <a:rPr lang="zh-TW" altLang="zh-TW" b="1" dirty="0" smtClean="0">
                <a:latin typeface="新細明體" panose="02020500000000000000" pitchFamily="18" charset="-120"/>
                <a:ea typeface="新細明體" panose="02020500000000000000" pitchFamily="18" charset="-120"/>
              </a:rPr>
              <a:t>→</a:t>
            </a:r>
            <a:r>
              <a:rPr lang="zh-TW" altLang="en-US" b="1" dirty="0" smtClean="0">
                <a:solidFill>
                  <a:srgbClr val="FF0000"/>
                </a:solidFill>
              </a:rPr>
              <a:t>承先（抗日）啟後（鄉土）</a:t>
            </a:r>
            <a:r>
              <a:rPr lang="zh-TW" altLang="en-US" dirty="0" smtClean="0"/>
              <a:t>的貢獻</a:t>
            </a:r>
            <a:endParaRPr lang="en-US" altLang="zh-TW" dirty="0" smtClean="0"/>
          </a:p>
          <a:p>
            <a:pPr marL="0" indent="0">
              <a:lnSpc>
                <a:spcPct val="110000"/>
              </a:lnSpc>
              <a:buNone/>
            </a:pPr>
            <a:r>
              <a:rPr lang="zh-TW" altLang="zh-TW" b="1" dirty="0" smtClean="0">
                <a:latin typeface="新細明體" panose="02020500000000000000" pitchFamily="18" charset="-120"/>
              </a:rPr>
              <a:t>→</a:t>
            </a:r>
            <a:r>
              <a:rPr lang="zh-TW" altLang="en-US" b="1" dirty="0" smtClean="0">
                <a:latin typeface="標楷體" panose="03000509000000000000" pitchFamily="65" charset="-120"/>
                <a:ea typeface="標楷體" panose="03000509000000000000" pitchFamily="65" charset="-120"/>
              </a:rPr>
              <a:t>「</a:t>
            </a:r>
            <a:r>
              <a:rPr lang="zh-TW" altLang="en-US" dirty="0" smtClean="0">
                <a:latin typeface="新細明體" panose="02020500000000000000" pitchFamily="18" charset="-120"/>
              </a:rPr>
              <a:t>語言議題</a:t>
            </a:r>
            <a:r>
              <a:rPr lang="zh-TW" altLang="en-US" b="1" dirty="0" smtClean="0">
                <a:latin typeface="標楷體" panose="03000509000000000000" pitchFamily="65" charset="-120"/>
                <a:ea typeface="標楷體" panose="03000509000000000000" pitchFamily="65" charset="-120"/>
              </a:rPr>
              <a:t>」</a:t>
            </a:r>
            <a:endParaRPr lang="en-US" altLang="zh-TW" dirty="0" smtClean="0">
              <a:latin typeface="+mn-ea"/>
            </a:endParaRPr>
          </a:p>
          <a:p>
            <a:pPr marL="0" indent="0">
              <a:lnSpc>
                <a:spcPct val="110000"/>
              </a:lnSpc>
              <a:buNone/>
            </a:pPr>
            <a:r>
              <a:rPr lang="en-US" altLang="zh-TW" dirty="0" smtClean="0">
                <a:latin typeface="+mn-ea"/>
              </a:rPr>
              <a:t>→</a:t>
            </a:r>
            <a:r>
              <a:rPr lang="zh-TW" altLang="en-US" dirty="0" smtClean="0">
                <a:latin typeface="+mn-ea"/>
              </a:rPr>
              <a:t>鐘</a:t>
            </a:r>
            <a:r>
              <a:rPr lang="zh-TW" altLang="en-US" dirty="0">
                <a:latin typeface="+mn-ea"/>
              </a:rPr>
              <a:t>理</a:t>
            </a:r>
            <a:r>
              <a:rPr lang="zh-TW" altLang="en-US" dirty="0" smtClean="0">
                <a:latin typeface="+mn-ea"/>
              </a:rPr>
              <a:t>和描寫</a:t>
            </a:r>
            <a:r>
              <a:rPr lang="zh-TW" altLang="en-US" dirty="0">
                <a:latin typeface="+mn-ea"/>
              </a:rPr>
              <a:t>戰後農村的</a:t>
            </a:r>
            <a:r>
              <a:rPr lang="zh-TW" altLang="en-US" dirty="0">
                <a:effectLst>
                  <a:outerShdw blurRad="38100" dist="38100" dir="2700000" algn="tl">
                    <a:srgbClr val="000000">
                      <a:alpha val="43137"/>
                    </a:srgbClr>
                  </a:outerShdw>
                </a:effectLst>
                <a:latin typeface="+mn-ea"/>
              </a:rPr>
              <a:t>農民</a:t>
            </a:r>
            <a:r>
              <a:rPr lang="zh-TW" altLang="en-US" dirty="0" smtClean="0">
                <a:effectLst>
                  <a:outerShdw blurRad="38100" dist="38100" dir="2700000" algn="tl">
                    <a:srgbClr val="000000">
                      <a:alpha val="43137"/>
                    </a:srgbClr>
                  </a:outerShdw>
                </a:effectLst>
                <a:latin typeface="+mn-ea"/>
              </a:rPr>
              <a:t>文學</a:t>
            </a:r>
            <a:endParaRPr lang="en-US" altLang="zh-TW" dirty="0" smtClean="0">
              <a:effectLst>
                <a:outerShdw blurRad="38100" dist="38100" dir="2700000" algn="tl">
                  <a:srgbClr val="000000">
                    <a:alpha val="43137"/>
                  </a:srgbClr>
                </a:outerShdw>
              </a:effectLst>
              <a:latin typeface="+mn-ea"/>
            </a:endParaRPr>
          </a:p>
          <a:p>
            <a:pPr marL="0" indent="0">
              <a:lnSpc>
                <a:spcPct val="110000"/>
              </a:lnSpc>
              <a:buNone/>
            </a:pPr>
            <a:r>
              <a:rPr lang="zh-TW" altLang="en-US" dirty="0" smtClean="0">
                <a:latin typeface="+mn-ea"/>
              </a:rPr>
              <a:t>　鐘肇政</a:t>
            </a:r>
            <a:r>
              <a:rPr lang="zh-TW" altLang="en-US" dirty="0">
                <a:latin typeface="+mn-ea"/>
              </a:rPr>
              <a:t>描繪不幸的</a:t>
            </a:r>
            <a:r>
              <a:rPr lang="zh-TW" altLang="en-US" dirty="0" smtClean="0">
                <a:effectLst>
                  <a:outerShdw blurRad="38100" dist="38100" dir="2700000" algn="tl">
                    <a:srgbClr val="000000">
                      <a:alpha val="43137"/>
                    </a:srgbClr>
                  </a:outerShdw>
                </a:effectLst>
                <a:latin typeface="+mn-ea"/>
              </a:rPr>
              <a:t>小人物</a:t>
            </a:r>
            <a:endParaRPr lang="en-US" altLang="zh-TW" dirty="0">
              <a:effectLst>
                <a:outerShdw blurRad="38100" dist="38100" dir="2700000" algn="tl">
                  <a:srgbClr val="000000">
                    <a:alpha val="43137"/>
                  </a:srgbClr>
                </a:outerShdw>
              </a:effectLst>
              <a:latin typeface="+mn-ea"/>
            </a:endParaRPr>
          </a:p>
          <a:p>
            <a:pPr marL="0" indent="0">
              <a:lnSpc>
                <a:spcPct val="110000"/>
              </a:lnSpc>
              <a:buNone/>
            </a:pPr>
            <a:r>
              <a:rPr lang="zh-TW" altLang="en-US" dirty="0" smtClean="0">
                <a:latin typeface="+mn-ea"/>
              </a:rPr>
              <a:t>　廖清秀描寫</a:t>
            </a:r>
            <a:r>
              <a:rPr lang="zh-TW" altLang="en-US" dirty="0">
                <a:latin typeface="+mn-ea"/>
              </a:rPr>
              <a:t>礦工、三輪車</a:t>
            </a:r>
            <a:r>
              <a:rPr lang="zh-TW" altLang="en-US" dirty="0" smtClean="0">
                <a:latin typeface="+mn-ea"/>
              </a:rPr>
              <a:t>夫</a:t>
            </a:r>
            <a:endParaRPr lang="en-US" altLang="zh-TW" dirty="0" smtClean="0">
              <a:latin typeface="+mn-ea"/>
            </a:endParaRPr>
          </a:p>
        </p:txBody>
      </p:sp>
      <p:graphicFrame>
        <p:nvGraphicFramePr>
          <p:cNvPr id="4" name="資料庫圖表 3"/>
          <p:cNvGraphicFramePr/>
          <p:nvPr>
            <p:extLst>
              <p:ext uri="{D42A27DB-BD31-4B8C-83A1-F6EECF244321}">
                <p14:modId xmlns:p14="http://schemas.microsoft.com/office/powerpoint/2010/main" val="2391519336"/>
              </p:ext>
            </p:extLst>
          </p:nvPr>
        </p:nvGraphicFramePr>
        <p:xfrm>
          <a:off x="6458858" y="-131536"/>
          <a:ext cx="5210627" cy="4834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向右箭號 7"/>
          <p:cNvSpPr/>
          <p:nvPr/>
        </p:nvSpPr>
        <p:spPr>
          <a:xfrm>
            <a:off x="8966201" y="3775586"/>
            <a:ext cx="3109685" cy="1854085"/>
          </a:xfrm>
          <a:prstGeom prst="striped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TW" altLang="en-US" sz="2800" b="1" dirty="0" smtClean="0"/>
              <a:t>抗日與鄉土的結合</a:t>
            </a:r>
            <a:endParaRPr lang="zh-TW" altLang="en-US" sz="2800" b="1" dirty="0"/>
          </a:p>
        </p:txBody>
      </p:sp>
      <p:grpSp>
        <p:nvGrpSpPr>
          <p:cNvPr id="11" name="群組 10"/>
          <p:cNvGrpSpPr/>
          <p:nvPr/>
        </p:nvGrpSpPr>
        <p:grpSpPr>
          <a:xfrm>
            <a:off x="6110515" y="3775586"/>
            <a:ext cx="1082541" cy="2866571"/>
            <a:chOff x="5921829" y="3991428"/>
            <a:chExt cx="1082541" cy="2866571"/>
          </a:xfrm>
        </p:grpSpPr>
        <p:sp>
          <p:nvSpPr>
            <p:cNvPr id="9" name="右大括弧 8"/>
            <p:cNvSpPr/>
            <p:nvPr/>
          </p:nvSpPr>
          <p:spPr>
            <a:xfrm>
              <a:off x="5921829" y="4702629"/>
              <a:ext cx="377371" cy="123371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b="1" dirty="0"/>
            </a:p>
          </p:txBody>
        </p:sp>
        <p:sp>
          <p:nvSpPr>
            <p:cNvPr id="10" name="文字方塊 9"/>
            <p:cNvSpPr txBox="1"/>
            <p:nvPr/>
          </p:nvSpPr>
          <p:spPr>
            <a:xfrm>
              <a:off x="6450372" y="3991428"/>
              <a:ext cx="553998" cy="2866571"/>
            </a:xfrm>
            <a:prstGeom prst="rect">
              <a:avLst/>
            </a:prstGeom>
            <a:noFill/>
          </p:spPr>
          <p:txBody>
            <a:bodyPr vert="eaVert" wrap="square" rtlCol="0">
              <a:spAutoFit/>
            </a:bodyPr>
            <a:lstStyle/>
            <a:p>
              <a:r>
                <a:rPr lang="zh-TW" altLang="en-US" sz="2400" b="1" dirty="0" smtClean="0">
                  <a:solidFill>
                    <a:srgbClr val="0070C0"/>
                  </a:solidFill>
                </a:rPr>
                <a:t>台灣鄉土文學的傳承</a:t>
              </a:r>
              <a:endParaRPr lang="zh-TW" altLang="en-US" sz="2400" b="1" dirty="0">
                <a:solidFill>
                  <a:srgbClr val="0070C0"/>
                </a:solidFill>
              </a:endParaRPr>
            </a:p>
          </p:txBody>
        </p:sp>
      </p:grpSp>
    </p:spTree>
    <p:extLst>
      <p:ext uri="{BB962C8B-B14F-4D97-AF65-F5344CB8AC3E}">
        <p14:creationId xmlns:p14="http://schemas.microsoft.com/office/powerpoint/2010/main" val="12170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down)">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92D050"/>
                </a:solidFill>
                <a:latin typeface="微軟正黑體" panose="020B0604030504040204" pitchFamily="34" charset="-120"/>
                <a:ea typeface="微軟正黑體" panose="020B0604030504040204" pitchFamily="34" charset="-120"/>
              </a:rPr>
              <a:t>參考資料</a:t>
            </a:r>
            <a:endParaRPr lang="zh-TW" altLang="en-US" dirty="0">
              <a:solidFill>
                <a:srgbClr val="92D05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marL="514350" indent="-514350">
              <a:buFont typeface="+mj-lt"/>
              <a:buAutoNum type="arabicPeriod"/>
            </a:pPr>
            <a:r>
              <a:rPr lang="en-US" altLang="zh-TW" dirty="0" smtClean="0"/>
              <a:t>《</a:t>
            </a:r>
            <a:r>
              <a:rPr lang="zh-TW" altLang="en-US" dirty="0"/>
              <a:t>台灣新文學史</a:t>
            </a:r>
            <a:r>
              <a:rPr lang="en-US" altLang="zh-TW" dirty="0"/>
              <a:t>》</a:t>
            </a:r>
            <a:r>
              <a:rPr lang="zh-TW" altLang="en-US" dirty="0"/>
              <a:t>上，陳芳明著。</a:t>
            </a:r>
            <a:r>
              <a:rPr lang="en-US" altLang="zh-TW" dirty="0" smtClean="0"/>
              <a:t>p288~296</a:t>
            </a:r>
          </a:p>
          <a:p>
            <a:pPr marL="514350" indent="-514350">
              <a:buFont typeface="+mj-lt"/>
              <a:buAutoNum type="arabicPeriod"/>
            </a:pPr>
            <a:r>
              <a:rPr lang="en-US" altLang="zh-TW" dirty="0" smtClean="0"/>
              <a:t>《</a:t>
            </a:r>
            <a:r>
              <a:rPr lang="zh-TW" altLang="en-US" dirty="0"/>
              <a:t>台灣新文學史</a:t>
            </a:r>
            <a:r>
              <a:rPr lang="en-US" altLang="zh-TW" dirty="0"/>
              <a:t>》</a:t>
            </a:r>
            <a:r>
              <a:rPr lang="zh-TW" altLang="en-US" dirty="0"/>
              <a:t>下，陳芳明著。</a:t>
            </a:r>
            <a:r>
              <a:rPr lang="en-US" altLang="zh-TW" dirty="0" smtClean="0"/>
              <a:t>p485~492</a:t>
            </a:r>
          </a:p>
          <a:p>
            <a:pPr marL="514350" indent="-514350">
              <a:buFont typeface="+mj-lt"/>
              <a:buAutoNum type="arabicPeriod"/>
            </a:pPr>
            <a:r>
              <a:rPr lang="zh-TW" altLang="en-US" dirty="0" smtClean="0"/>
              <a:t>維</a:t>
            </a:r>
            <a:r>
              <a:rPr lang="zh-TW" altLang="en-US" dirty="0"/>
              <a:t>基百科</a:t>
            </a:r>
            <a:r>
              <a:rPr lang="en-US" altLang="zh-TW" dirty="0"/>
              <a:t>-</a:t>
            </a:r>
            <a:r>
              <a:rPr lang="zh-TW" altLang="en-US" dirty="0"/>
              <a:t>文友通訊</a:t>
            </a:r>
            <a:r>
              <a:rPr lang="en-US" altLang="zh-TW" dirty="0"/>
              <a:t>(</a:t>
            </a:r>
            <a:r>
              <a:rPr lang="en-US" altLang="zh-TW" dirty="0">
                <a:hlinkClick r:id="rId3"/>
              </a:rPr>
              <a:t>http://zh.wikipedia.org/....../%</a:t>
            </a:r>
            <a:r>
              <a:rPr lang="en-US" altLang="zh-TW" dirty="0" smtClean="0">
                <a:hlinkClick r:id="rId3"/>
              </a:rPr>
              <a:t>E6%96%87%E5%8F%8B%E9</a:t>
            </a:r>
            <a:r>
              <a:rPr lang="en-US" altLang="zh-TW" dirty="0" smtClean="0"/>
              <a:t>)</a:t>
            </a:r>
          </a:p>
          <a:p>
            <a:pPr marL="514350" indent="-514350">
              <a:buFont typeface="+mj-lt"/>
              <a:buAutoNum type="arabicPeriod"/>
            </a:pPr>
            <a:r>
              <a:rPr lang="zh-TW" altLang="en-US" dirty="0" smtClean="0"/>
              <a:t>文</a:t>
            </a:r>
            <a:r>
              <a:rPr lang="zh-TW" altLang="en-US" dirty="0"/>
              <a:t>友通訊介紹網站</a:t>
            </a:r>
            <a:r>
              <a:rPr lang="en-US" altLang="zh-TW" dirty="0"/>
              <a:t>(</a:t>
            </a:r>
            <a:r>
              <a:rPr lang="en-US" altLang="zh-TW" dirty="0">
                <a:hlinkClick r:id="rId4"/>
              </a:rPr>
              <a:t>http://cls.hs.yzu.edu.tw/zhonglihe/06/iframe/i_052.htm</a:t>
            </a:r>
            <a:r>
              <a:rPr lang="en-US" altLang="zh-TW" dirty="0" smtClean="0"/>
              <a:t>)</a:t>
            </a:r>
          </a:p>
        </p:txBody>
      </p:sp>
    </p:spTree>
    <p:extLst>
      <p:ext uri="{BB962C8B-B14F-4D97-AF65-F5344CB8AC3E}">
        <p14:creationId xmlns:p14="http://schemas.microsoft.com/office/powerpoint/2010/main" val="365616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謝謝大家</a:t>
            </a:r>
            <a:endParaRPr lang="zh-TW" altLang="en-US" b="1" dirty="0"/>
          </a:p>
        </p:txBody>
      </p:sp>
      <p:sp>
        <p:nvSpPr>
          <p:cNvPr id="3" name="文字版面配置區 2"/>
          <p:cNvSpPr>
            <a:spLocks noGrp="1"/>
          </p:cNvSpPr>
          <p:nvPr>
            <p:ph type="body" idx="1"/>
          </p:nvPr>
        </p:nvSpPr>
        <p:spPr/>
        <p:txBody>
          <a:bodyPr/>
          <a:lstStyle/>
          <a:p>
            <a:r>
              <a:rPr lang="zh-TW" altLang="en-US" dirty="0" smtClean="0">
                <a:solidFill>
                  <a:schemeClr val="bg2">
                    <a:lumMod val="25000"/>
                  </a:schemeClr>
                </a:solidFill>
              </a:rPr>
              <a:t>第九組：劉明資　陳郁文　蘇凌萱</a:t>
            </a:r>
            <a:r>
              <a:rPr lang="zh-TW" altLang="en-US" smtClean="0">
                <a:solidFill>
                  <a:schemeClr val="bg2">
                    <a:lumMod val="25000"/>
                  </a:schemeClr>
                </a:solidFill>
              </a:rPr>
              <a:t>　吳</a:t>
            </a:r>
            <a:r>
              <a:rPr lang="zh-TW" altLang="en-US" smtClean="0">
                <a:solidFill>
                  <a:schemeClr val="bg2">
                    <a:lumMod val="25000"/>
                  </a:schemeClr>
                </a:solidFill>
              </a:rPr>
              <a:t>昱璇</a:t>
            </a:r>
            <a:r>
              <a:rPr lang="zh-TW" altLang="en-US" dirty="0" smtClean="0">
                <a:solidFill>
                  <a:schemeClr val="bg2">
                    <a:lumMod val="25000"/>
                  </a:schemeClr>
                </a:solidFill>
              </a:rPr>
              <a:t>　亷千儀</a:t>
            </a:r>
            <a:endParaRPr lang="zh-TW" altLang="en-US" dirty="0">
              <a:solidFill>
                <a:schemeClr val="bg2">
                  <a:lumMod val="25000"/>
                </a:schemeClr>
              </a:solidFill>
            </a:endParaRPr>
          </a:p>
        </p:txBody>
      </p:sp>
    </p:spTree>
    <p:extLst>
      <p:ext uri="{BB962C8B-B14F-4D97-AF65-F5344CB8AC3E}">
        <p14:creationId xmlns:p14="http://schemas.microsoft.com/office/powerpoint/2010/main" val="2308836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92D050"/>
                </a:solidFill>
                <a:latin typeface="微軟正黑體" panose="020B0604030504040204" pitchFamily="34" charset="-120"/>
                <a:ea typeface="微軟正黑體" panose="020B0604030504040204" pitchFamily="34" charset="-120"/>
              </a:rPr>
              <a:t>背景</a:t>
            </a:r>
            <a:endParaRPr lang="zh-TW" altLang="en-US" dirty="0">
              <a:solidFill>
                <a:srgbClr val="92D05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half" idx="1"/>
          </p:nvPr>
        </p:nvSpPr>
        <p:spPr>
          <a:xfrm>
            <a:off x="838200" y="1825625"/>
            <a:ext cx="10221686" cy="4351338"/>
          </a:xfrm>
        </p:spPr>
        <p:txBody>
          <a:bodyPr>
            <a:normAutofit/>
          </a:bodyPr>
          <a:lstStyle/>
          <a:p>
            <a:r>
              <a:rPr lang="zh-TW" altLang="en-US" dirty="0"/>
              <a:t>國民政府遷台</a:t>
            </a:r>
          </a:p>
          <a:p>
            <a:r>
              <a:rPr lang="zh-TW" altLang="en-US" dirty="0"/>
              <a:t>二二八事件 </a:t>
            </a:r>
            <a:r>
              <a:rPr lang="en-US" altLang="zh-TW" dirty="0"/>
              <a:t>-</a:t>
            </a:r>
            <a:r>
              <a:rPr lang="zh-TW" altLang="en-US" dirty="0"/>
              <a:t>外省與本省人的對立</a:t>
            </a:r>
          </a:p>
          <a:p>
            <a:r>
              <a:rPr lang="zh-TW" altLang="en-US" dirty="0"/>
              <a:t>反共政策</a:t>
            </a:r>
          </a:p>
          <a:p>
            <a:r>
              <a:rPr lang="zh-TW" altLang="en-US" dirty="0"/>
              <a:t>戰鬥文藝體制</a:t>
            </a:r>
          </a:p>
          <a:p>
            <a:r>
              <a:rPr lang="zh-TW" altLang="en-US" dirty="0"/>
              <a:t>官方與小眾 </a:t>
            </a:r>
            <a:endParaRPr lang="en-US" altLang="zh-TW" dirty="0" smtClean="0"/>
          </a:p>
          <a:p>
            <a:endParaRPr lang="zh-TW" altLang="en-US" dirty="0"/>
          </a:p>
        </p:txBody>
      </p:sp>
    </p:spTree>
    <p:extLst>
      <p:ext uri="{BB962C8B-B14F-4D97-AF65-F5344CB8AC3E}">
        <p14:creationId xmlns:p14="http://schemas.microsoft.com/office/powerpoint/2010/main" val="2244210421"/>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走向－－中國文藝協會</a:t>
            </a:r>
            <a:endParaRPr lang="zh-TW" altLang="en-US" b="1" dirty="0"/>
          </a:p>
        </p:txBody>
      </p:sp>
      <p:sp>
        <p:nvSpPr>
          <p:cNvPr id="3" name="文字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63396153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92D050"/>
                </a:solidFill>
                <a:latin typeface="微軟正黑體" panose="020B0604030504040204" pitchFamily="34" charset="-120"/>
                <a:ea typeface="微軟正黑體" panose="020B0604030504040204" pitchFamily="34" charset="-120"/>
              </a:rPr>
              <a:t>中國文藝協會</a:t>
            </a:r>
            <a:endParaRPr lang="zh-TW" altLang="en-US" dirty="0">
              <a:solidFill>
                <a:srgbClr val="92D05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marL="457200" indent="-457200">
              <a:buFont typeface="+mj-lt"/>
              <a:buAutoNum type="arabicPeriod"/>
            </a:pPr>
            <a:r>
              <a:rPr lang="zh-TW" altLang="en-US" dirty="0">
                <a:latin typeface="+mn-ea"/>
              </a:rPr>
              <a:t>中國文藝協會，又稱為「文協</a:t>
            </a:r>
            <a:r>
              <a:rPr lang="zh-TW" altLang="en-US" dirty="0" smtClean="0">
                <a:latin typeface="+mn-ea"/>
              </a:rPr>
              <a:t>」</a:t>
            </a:r>
            <a:endParaRPr lang="en-US" altLang="zh-TW" dirty="0">
              <a:latin typeface="+mn-ea"/>
            </a:endParaRPr>
          </a:p>
          <a:p>
            <a:pPr marL="457200" indent="-457200">
              <a:buFont typeface="+mj-lt"/>
              <a:buAutoNum type="arabicPeriod"/>
            </a:pPr>
            <a:r>
              <a:rPr lang="zh-TW" altLang="en-US" dirty="0">
                <a:latin typeface="+mn-ea"/>
              </a:rPr>
              <a:t>由官方創辦</a:t>
            </a:r>
            <a:endParaRPr lang="en-US" altLang="zh-TW" dirty="0">
              <a:latin typeface="+mn-ea"/>
            </a:endParaRPr>
          </a:p>
          <a:p>
            <a:pPr marL="457200" indent="-457200">
              <a:buFont typeface="+mj-lt"/>
              <a:buAutoNum type="arabicPeriod"/>
            </a:pPr>
            <a:r>
              <a:rPr lang="zh-TW" altLang="en-US" dirty="0">
                <a:latin typeface="+mn-ea"/>
              </a:rPr>
              <a:t>配合政府</a:t>
            </a:r>
            <a:r>
              <a:rPr lang="zh-TW" altLang="en-US" dirty="0" smtClean="0">
                <a:latin typeface="+mn-ea"/>
              </a:rPr>
              <a:t>政策</a:t>
            </a:r>
            <a:endParaRPr lang="en-US" altLang="zh-TW" dirty="0" smtClean="0">
              <a:latin typeface="+mn-ea"/>
            </a:endParaRPr>
          </a:p>
          <a:p>
            <a:pPr marL="457200" indent="-457200">
              <a:buFont typeface="+mj-lt"/>
              <a:buAutoNum type="arabicPeriod"/>
            </a:pPr>
            <a:r>
              <a:rPr lang="zh-TW" altLang="en-US" dirty="0" smtClean="0">
                <a:latin typeface="+mn-ea"/>
              </a:rPr>
              <a:t>反共文學</a:t>
            </a:r>
            <a:r>
              <a:rPr lang="zh-TW" altLang="en-US" dirty="0" smtClean="0">
                <a:latin typeface="新細明體" panose="02020500000000000000" pitchFamily="18" charset="-120"/>
                <a:ea typeface="新細明體" panose="02020500000000000000" pitchFamily="18" charset="-120"/>
              </a:rPr>
              <a:t>→成立宗旨：</a:t>
            </a:r>
            <a:r>
              <a:rPr lang="zh-TW" altLang="en-US" dirty="0" smtClean="0">
                <a:latin typeface="標楷體" panose="03000509000000000000" pitchFamily="65" charset="-120"/>
                <a:ea typeface="標楷體" panose="03000509000000000000" pitchFamily="65" charset="-120"/>
              </a:rPr>
              <a:t>「本</a:t>
            </a:r>
            <a:r>
              <a:rPr lang="zh-TW" altLang="en-US" dirty="0">
                <a:latin typeface="標楷體" panose="03000509000000000000" pitchFamily="65" charset="-120"/>
                <a:ea typeface="標楷體" panose="03000509000000000000" pitchFamily="65" charset="-120"/>
              </a:rPr>
              <a:t>會以團結全國文藝界人士，研究文藝理論，從事文藝創作，展開文藝運動，發展文藝事業，實踐三民主義文化建設，</a:t>
            </a:r>
            <a:r>
              <a:rPr lang="zh-TW" altLang="en-US" dirty="0">
                <a:solidFill>
                  <a:srgbClr val="FF0000"/>
                </a:solidFill>
                <a:latin typeface="標楷體" panose="03000509000000000000" pitchFamily="65" charset="-120"/>
                <a:ea typeface="標楷體" panose="03000509000000000000" pitchFamily="65" charset="-120"/>
              </a:rPr>
              <a:t>完成反共抗俄復國建國任務</a:t>
            </a:r>
            <a:r>
              <a:rPr lang="zh-TW" altLang="en-US" dirty="0">
                <a:latin typeface="標楷體" panose="03000509000000000000" pitchFamily="65" charset="-120"/>
                <a:ea typeface="標楷體" panose="03000509000000000000" pitchFamily="65" charset="-120"/>
              </a:rPr>
              <a:t>，促進世界和平為宗旨</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55218162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92D050"/>
                </a:solidFill>
                <a:latin typeface="微軟正黑體" panose="020B0604030504040204" pitchFamily="34" charset="-120"/>
                <a:ea typeface="微軟正黑體" panose="020B0604030504040204" pitchFamily="34" charset="-120"/>
              </a:rPr>
              <a:t>反共文學</a:t>
            </a:r>
            <a:r>
              <a:rPr lang="en-US" altLang="zh-TW" dirty="0">
                <a:solidFill>
                  <a:srgbClr val="92D050"/>
                </a:solidFill>
                <a:latin typeface="微軟正黑體" panose="020B0604030504040204" pitchFamily="34" charset="-120"/>
                <a:ea typeface="微軟正黑體" panose="020B0604030504040204" pitchFamily="34" charset="-120"/>
              </a:rPr>
              <a:t>-</a:t>
            </a:r>
            <a:r>
              <a:rPr lang="zh-TW" altLang="en-US" dirty="0">
                <a:solidFill>
                  <a:srgbClr val="92D050"/>
                </a:solidFill>
                <a:latin typeface="微軟正黑體" panose="020B0604030504040204" pitchFamily="34" charset="-120"/>
                <a:ea typeface="微軟正黑體" panose="020B0604030504040204" pitchFamily="34" charset="-120"/>
              </a:rPr>
              <a:t>陳紀</a:t>
            </a:r>
            <a:r>
              <a:rPr lang="zh-TW" altLang="en-US" dirty="0" smtClean="0">
                <a:solidFill>
                  <a:srgbClr val="92D050"/>
                </a:solidFill>
                <a:latin typeface="微軟正黑體" panose="020B0604030504040204" pitchFamily="34" charset="-120"/>
                <a:ea typeface="微軟正黑體" panose="020B0604030504040204" pitchFamily="34" charset="-120"/>
              </a:rPr>
              <a:t>瀅</a:t>
            </a:r>
            <a:endParaRPr lang="zh-TW" altLang="en-US" dirty="0">
              <a:solidFill>
                <a:srgbClr val="92D050"/>
              </a:solidFill>
            </a:endParaRPr>
          </a:p>
        </p:txBody>
      </p:sp>
      <p:sp>
        <p:nvSpPr>
          <p:cNvPr id="3" name="內容版面配置區 2"/>
          <p:cNvSpPr>
            <a:spLocks noGrp="1"/>
          </p:cNvSpPr>
          <p:nvPr>
            <p:ph idx="1"/>
          </p:nvPr>
        </p:nvSpPr>
        <p:spPr/>
        <p:txBody>
          <a:bodyPr/>
          <a:lstStyle/>
          <a:p>
            <a:pPr marL="342900" indent="-342900">
              <a:buFont typeface="+mj-lt"/>
              <a:buAutoNum type="arabicPeriod"/>
            </a:pPr>
            <a:r>
              <a:rPr lang="zh-TW" altLang="en-US" dirty="0">
                <a:latin typeface="+mn-ea"/>
              </a:rPr>
              <a:t> </a:t>
            </a:r>
            <a:r>
              <a:rPr lang="zh-TW" altLang="zh-TW" dirty="0">
                <a:latin typeface="+mn-ea"/>
              </a:rPr>
              <a:t>擔任文協的常務理事，也是實際掌控文協的領導人</a:t>
            </a:r>
            <a:endParaRPr lang="en-US" altLang="zh-TW" dirty="0">
              <a:latin typeface="+mn-ea"/>
            </a:endParaRPr>
          </a:p>
          <a:p>
            <a:pPr marL="342900" indent="-342900">
              <a:buFont typeface="+mj-lt"/>
              <a:buAutoNum type="arabicPeriod"/>
            </a:pPr>
            <a:r>
              <a:rPr lang="zh-TW" altLang="en-US" dirty="0" smtClean="0">
                <a:latin typeface="+mn-ea"/>
              </a:rPr>
              <a:t>反共第一</a:t>
            </a:r>
            <a:r>
              <a:rPr lang="zh-TW" altLang="en-US" dirty="0">
                <a:latin typeface="+mn-ea"/>
              </a:rPr>
              <a:t>部</a:t>
            </a:r>
            <a:r>
              <a:rPr lang="zh-TW" altLang="en-US" dirty="0" smtClean="0">
                <a:latin typeface="+mn-ea"/>
              </a:rPr>
              <a:t>作品</a:t>
            </a:r>
            <a:r>
              <a:rPr lang="zh-TW" altLang="en-US" dirty="0">
                <a:latin typeface="+mn-ea"/>
              </a:rPr>
              <a:t>：</a:t>
            </a:r>
            <a:r>
              <a:rPr lang="zh-TW" altLang="zh-TW" dirty="0" smtClean="0">
                <a:latin typeface="+mn-ea"/>
              </a:rPr>
              <a:t>《</a:t>
            </a:r>
            <a:r>
              <a:rPr lang="zh-TW" altLang="zh-TW" dirty="0">
                <a:latin typeface="+mn-ea"/>
              </a:rPr>
              <a:t>荻村傳》</a:t>
            </a:r>
            <a:endParaRPr lang="en-US" altLang="zh-TW" dirty="0">
              <a:latin typeface="+mn-ea"/>
            </a:endParaRPr>
          </a:p>
          <a:p>
            <a:pPr marL="342900" indent="-342900">
              <a:buFont typeface="+mj-lt"/>
              <a:buAutoNum type="arabicPeriod"/>
            </a:pPr>
            <a:r>
              <a:rPr lang="zh-TW" altLang="zh-TW" dirty="0">
                <a:latin typeface="+mn-ea"/>
              </a:rPr>
              <a:t>他的創作方式也是後來反共文學作家效仿的對象</a:t>
            </a:r>
            <a:endParaRPr lang="en-US" altLang="zh-TW" dirty="0">
              <a:latin typeface="+mn-ea"/>
            </a:endParaRPr>
          </a:p>
          <a:p>
            <a:pPr marL="0" indent="0">
              <a:buNone/>
            </a:pPr>
            <a:endParaRPr lang="zh-TW" altLang="en-US" dirty="0">
              <a:latin typeface="+mn-ea"/>
            </a:endParaRPr>
          </a:p>
        </p:txBody>
      </p:sp>
    </p:spTree>
    <p:extLst>
      <p:ext uri="{BB962C8B-B14F-4D97-AF65-F5344CB8AC3E}">
        <p14:creationId xmlns:p14="http://schemas.microsoft.com/office/powerpoint/2010/main" val="254717278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92D050"/>
                </a:solidFill>
                <a:latin typeface="微軟正黑體" panose="020B0604030504040204" pitchFamily="34" charset="-120"/>
                <a:ea typeface="微軟正黑體" panose="020B0604030504040204" pitchFamily="34" charset="-120"/>
              </a:rPr>
              <a:t>女性文學</a:t>
            </a:r>
            <a:endParaRPr lang="zh-TW" altLang="en-US" dirty="0">
              <a:solidFill>
                <a:srgbClr val="92D05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p:txBody>
          <a:bodyPr/>
          <a:lstStyle/>
          <a:p>
            <a:pPr marL="342900" indent="-342900">
              <a:buFont typeface="+mj-lt"/>
              <a:buAutoNum type="arabicPeriod"/>
            </a:pPr>
            <a:r>
              <a:rPr lang="zh-TW" altLang="zh-TW" dirty="0">
                <a:latin typeface="+mn-ea"/>
              </a:rPr>
              <a:t>女性作家於反共文學思潮時，大量被開發出來</a:t>
            </a:r>
          </a:p>
          <a:p>
            <a:pPr marL="342900" indent="-342900">
              <a:buFont typeface="+mj-lt"/>
              <a:buAutoNum type="arabicPeriod"/>
            </a:pPr>
            <a:r>
              <a:rPr lang="zh-TW" altLang="zh-TW" dirty="0" smtClean="0">
                <a:latin typeface="+mn-ea"/>
              </a:rPr>
              <a:t>台灣省</a:t>
            </a:r>
            <a:r>
              <a:rPr lang="zh-TW" altLang="zh-TW" dirty="0">
                <a:latin typeface="+mn-ea"/>
              </a:rPr>
              <a:t>婦女寫作</a:t>
            </a:r>
            <a:r>
              <a:rPr lang="zh-TW" altLang="zh-TW" dirty="0" smtClean="0">
                <a:latin typeface="+mn-ea"/>
              </a:rPr>
              <a:t>協會</a:t>
            </a:r>
            <a:endParaRPr lang="en-US" altLang="zh-TW" dirty="0">
              <a:latin typeface="+mn-ea"/>
            </a:endParaRPr>
          </a:p>
          <a:p>
            <a:pPr marL="342900" indent="-342900">
              <a:buFont typeface="+mj-lt"/>
              <a:buAutoNum type="arabicPeriod"/>
            </a:pPr>
            <a:r>
              <a:rPr lang="zh-TW" altLang="zh-TW" dirty="0">
                <a:latin typeface="+mn-ea"/>
              </a:rPr>
              <a:t>林海音</a:t>
            </a:r>
            <a:r>
              <a:rPr lang="en-US" altLang="zh-TW" dirty="0">
                <a:latin typeface="+mn-ea"/>
              </a:rPr>
              <a:t>-</a:t>
            </a:r>
            <a:r>
              <a:rPr lang="zh-TW" altLang="zh-TW" dirty="0">
                <a:latin typeface="+mn-ea"/>
              </a:rPr>
              <a:t> 《城南舊事》</a:t>
            </a:r>
            <a:endParaRPr lang="zh-TW" altLang="en-US" dirty="0">
              <a:latin typeface="+mn-ea"/>
            </a:endParaRPr>
          </a:p>
          <a:p>
            <a:endParaRPr lang="en-US" altLang="zh-TW" dirty="0" smtClean="0"/>
          </a:p>
          <a:p>
            <a:pPr marL="0" indent="0">
              <a:buNone/>
            </a:pPr>
            <a:endParaRPr lang="zh-TW" altLang="en-US" dirty="0"/>
          </a:p>
        </p:txBody>
      </p:sp>
    </p:spTree>
    <p:extLst>
      <p:ext uri="{BB962C8B-B14F-4D97-AF65-F5344CB8AC3E}">
        <p14:creationId xmlns:p14="http://schemas.microsoft.com/office/powerpoint/2010/main" val="174979193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81907" y="1640434"/>
            <a:ext cx="10515600" cy="2852737"/>
          </a:xfrm>
        </p:spPr>
        <p:txBody>
          <a:bodyPr/>
          <a:lstStyle/>
          <a:p>
            <a:r>
              <a:rPr lang="zh-TW" altLang="en-US" b="1" dirty="0" smtClean="0"/>
              <a:t>走向－－文友通訊</a:t>
            </a:r>
            <a:endParaRPr lang="zh-TW" altLang="en-US" b="1" dirty="0"/>
          </a:p>
        </p:txBody>
      </p:sp>
      <p:sp>
        <p:nvSpPr>
          <p:cNvPr id="3" name="文字版面配置區 2"/>
          <p:cNvSpPr>
            <a:spLocks noGrp="1"/>
          </p:cNvSpPr>
          <p:nvPr>
            <p:ph type="body" idx="1"/>
          </p:nvPr>
        </p:nvSpPr>
        <p:spPr>
          <a:xfrm>
            <a:off x="381907" y="4755258"/>
            <a:ext cx="10515600" cy="1500187"/>
          </a:xfrm>
        </p:spPr>
        <p:txBody>
          <a:bodyPr/>
          <a:lstStyle/>
          <a:p>
            <a:r>
              <a:rPr lang="zh-TW" altLang="en-US" dirty="0" smtClean="0"/>
              <a:t>鍾肇政、鍾理和、廖清秀等作家介紹</a:t>
            </a:r>
            <a:endParaRPr lang="zh-TW" altLang="en-US" dirty="0"/>
          </a:p>
        </p:txBody>
      </p:sp>
      <p:pic>
        <p:nvPicPr>
          <p:cNvPr id="4" name="圖片 3"/>
          <p:cNvPicPr>
            <a:picLocks noChangeAspect="1"/>
          </p:cNvPicPr>
          <p:nvPr/>
        </p:nvPicPr>
        <p:blipFill>
          <a:blip r:embed="rId3"/>
          <a:stretch>
            <a:fillRect/>
          </a:stretch>
        </p:blipFill>
        <p:spPr>
          <a:xfrm>
            <a:off x="9258250" y="563119"/>
            <a:ext cx="2775664" cy="3702234"/>
          </a:xfrm>
          <a:prstGeom prst="rect">
            <a:avLst/>
          </a:prstGeom>
          <a:ln>
            <a:noFill/>
          </a:ln>
          <a:effectLst>
            <a:softEdge rad="112500"/>
          </a:effectLst>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670" y="1366331"/>
            <a:ext cx="2702466" cy="4017666"/>
          </a:xfrm>
          <a:prstGeom prst="rect">
            <a:avLst/>
          </a:prstGeom>
          <a:ln>
            <a:noFill/>
          </a:ln>
          <a:effectLst>
            <a:softEdge rad="112500"/>
          </a:effectLst>
        </p:spPr>
      </p:pic>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4971" y="3007875"/>
            <a:ext cx="2496260" cy="3494765"/>
          </a:xfrm>
          <a:prstGeom prst="rect">
            <a:avLst/>
          </a:prstGeom>
          <a:ln>
            <a:noFill/>
          </a:ln>
          <a:effectLst>
            <a:softEdge rad="112500"/>
          </a:effectLst>
        </p:spPr>
      </p:pic>
    </p:spTree>
    <p:extLst>
      <p:ext uri="{BB962C8B-B14F-4D97-AF65-F5344CB8AC3E}">
        <p14:creationId xmlns:p14="http://schemas.microsoft.com/office/powerpoint/2010/main" val="342279638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92D050"/>
                </a:solidFill>
                <a:latin typeface="微軟正黑體" panose="020B0604030504040204" pitchFamily="34" charset="-120"/>
                <a:ea typeface="微軟正黑體" panose="020B0604030504040204" pitchFamily="34" charset="-120"/>
              </a:rPr>
              <a:t>文友通訊</a:t>
            </a:r>
            <a:endParaRPr lang="zh-TW" altLang="en-US" dirty="0">
              <a:solidFill>
                <a:srgbClr val="92D05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half" idx="1"/>
          </p:nvPr>
        </p:nvSpPr>
        <p:spPr>
          <a:xfrm>
            <a:off x="838199" y="1825625"/>
            <a:ext cx="5693229" cy="4351338"/>
          </a:xfrm>
        </p:spPr>
        <p:txBody>
          <a:bodyPr>
            <a:normAutofit/>
          </a:bodyPr>
          <a:lstStyle/>
          <a:p>
            <a:r>
              <a:rPr lang="zh-TW" altLang="en-US" dirty="0"/>
              <a:t>第一個台籍作家群體，</a:t>
            </a:r>
            <a:r>
              <a:rPr lang="zh-TW" altLang="en-US" dirty="0">
                <a:solidFill>
                  <a:schemeClr val="accent1"/>
                </a:solidFill>
              </a:rPr>
              <a:t>是戰後台灣作家第一份聯誼性的</a:t>
            </a:r>
            <a:r>
              <a:rPr lang="zh-TW" altLang="en-US" dirty="0" smtClean="0">
                <a:solidFill>
                  <a:schemeClr val="accent1"/>
                </a:solidFill>
              </a:rPr>
              <a:t>通訊。</a:t>
            </a:r>
            <a:endParaRPr lang="en-US" altLang="zh-TW" dirty="0" smtClean="0">
              <a:solidFill>
                <a:schemeClr val="accent1"/>
              </a:solidFill>
            </a:endParaRPr>
          </a:p>
          <a:p>
            <a:r>
              <a:rPr lang="zh-TW" altLang="en-US" dirty="0" smtClean="0"/>
              <a:t>主要功能</a:t>
            </a:r>
            <a:r>
              <a:rPr lang="zh-TW" altLang="en-US" dirty="0"/>
              <a:t>：</a:t>
            </a:r>
            <a:endParaRPr lang="en-US" altLang="zh-TW" dirty="0" smtClean="0"/>
          </a:p>
          <a:p>
            <a:pPr marL="514350" indent="-514350">
              <a:buFont typeface="+mj-lt"/>
              <a:buAutoNum type="arabicPeriod"/>
            </a:pPr>
            <a:r>
              <a:rPr lang="zh-TW" altLang="en-US" dirty="0" smtClean="0"/>
              <a:t>報導</a:t>
            </a:r>
            <a:r>
              <a:rPr lang="zh-TW" altLang="en-US" dirty="0"/>
              <a:t>各文友</a:t>
            </a:r>
            <a:r>
              <a:rPr lang="zh-TW" altLang="en-US" dirty="0" smtClean="0"/>
              <a:t>動態</a:t>
            </a:r>
            <a:endParaRPr lang="en-US" altLang="zh-TW" dirty="0" smtClean="0"/>
          </a:p>
          <a:p>
            <a:pPr marL="514350" indent="-514350">
              <a:buFont typeface="+mj-lt"/>
              <a:buAutoNum type="arabicPeriod"/>
            </a:pPr>
            <a:r>
              <a:rPr lang="zh-TW" altLang="en-US" dirty="0" smtClean="0"/>
              <a:t>作品</a:t>
            </a:r>
            <a:r>
              <a:rPr lang="zh-TW" altLang="en-US" dirty="0"/>
              <a:t>輪</a:t>
            </a:r>
            <a:r>
              <a:rPr lang="zh-TW" altLang="en-US" dirty="0" smtClean="0"/>
              <a:t>閱</a:t>
            </a:r>
            <a:endParaRPr lang="en-US" altLang="zh-TW" dirty="0"/>
          </a:p>
          <a:p>
            <a:pPr marL="514350" indent="-514350">
              <a:buFont typeface="+mj-lt"/>
              <a:buAutoNum type="arabicPeriod"/>
            </a:pPr>
            <a:r>
              <a:rPr lang="zh-TW" altLang="en-US" dirty="0" smtClean="0"/>
              <a:t>作品評論</a:t>
            </a:r>
            <a:endParaRPr lang="en-US" altLang="zh-TW" dirty="0" smtClean="0"/>
          </a:p>
          <a:p>
            <a:r>
              <a:rPr lang="zh-TW" altLang="en-US" dirty="0"/>
              <a:t>作家：陳火泉、鍾理和、李榮春、施翠峰、鍾肇政、廖清秀、許炳成、許山木、楊紫江。</a:t>
            </a:r>
            <a:endParaRPr lang="en-US" altLang="zh-TW" dirty="0"/>
          </a:p>
          <a:p>
            <a:endParaRPr lang="en-US" altLang="zh-TW" dirty="0"/>
          </a:p>
          <a:p>
            <a:pPr marL="0" indent="0">
              <a:buNone/>
            </a:pPr>
            <a:endParaRPr lang="zh-TW" altLang="en-US" dirty="0"/>
          </a:p>
        </p:txBody>
      </p:sp>
      <p:graphicFrame>
        <p:nvGraphicFramePr>
          <p:cNvPr id="5" name="內容版面配置區 4"/>
          <p:cNvGraphicFramePr>
            <a:graphicFrameLocks noGrp="1"/>
          </p:cNvGraphicFramePr>
          <p:nvPr>
            <p:ph sz="half" idx="2"/>
            <p:extLst>
              <p:ext uri="{D42A27DB-BD31-4B8C-83A1-F6EECF244321}">
                <p14:modId xmlns:p14="http://schemas.microsoft.com/office/powerpoint/2010/main" val="3980958325"/>
              </p:ext>
            </p:extLst>
          </p:nvPr>
        </p:nvGraphicFramePr>
        <p:xfrm>
          <a:off x="7289799" y="1233714"/>
          <a:ext cx="4553858" cy="5225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6654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92D050"/>
                </a:solidFill>
                <a:latin typeface="微軟正黑體" panose="020B0604030504040204" pitchFamily="34" charset="-120"/>
                <a:ea typeface="微軟正黑體" panose="020B0604030504040204" pitchFamily="34" charset="-120"/>
              </a:rPr>
              <a:t>文友通訊的「語言議題</a:t>
            </a:r>
            <a:r>
              <a:rPr lang="zh-TW" altLang="en-US" dirty="0">
                <a:solidFill>
                  <a:srgbClr val="92D050"/>
                </a:solidFill>
                <a:latin typeface="微軟正黑體" panose="020B0604030504040204" pitchFamily="34" charset="-120"/>
                <a:ea typeface="微軟正黑體" panose="020B0604030504040204" pitchFamily="34" charset="-120"/>
              </a:rPr>
              <a:t>」</a:t>
            </a:r>
          </a:p>
        </p:txBody>
      </p:sp>
      <p:sp>
        <p:nvSpPr>
          <p:cNvPr id="3" name="內容版面配置區 2"/>
          <p:cNvSpPr>
            <a:spLocks noGrp="1"/>
          </p:cNvSpPr>
          <p:nvPr>
            <p:ph idx="1"/>
          </p:nvPr>
        </p:nvSpPr>
        <p:spPr>
          <a:xfrm>
            <a:off x="609601" y="1825625"/>
            <a:ext cx="10943770" cy="4734832"/>
          </a:xfrm>
        </p:spPr>
        <p:txBody>
          <a:bodyPr>
            <a:normAutofit lnSpcReduction="10000"/>
          </a:bodyPr>
          <a:lstStyle/>
          <a:p>
            <a:pPr>
              <a:lnSpc>
                <a:spcPct val="100000"/>
              </a:lnSpc>
            </a:pPr>
            <a:r>
              <a:rPr lang="zh-TW" altLang="en-US" sz="3200" dirty="0" smtClean="0"/>
              <a:t>多</a:t>
            </a:r>
            <a:r>
              <a:rPr lang="zh-TW" altLang="en-US" sz="3200" dirty="0"/>
              <a:t>數</a:t>
            </a:r>
            <a:r>
              <a:rPr lang="zh-TW" altLang="en-US" sz="3200" dirty="0" smtClean="0"/>
              <a:t>成員認為平常使用</a:t>
            </a:r>
            <a:r>
              <a:rPr lang="zh-TW" altLang="en-US" sz="3200" dirty="0"/>
              <a:t>「國語」書寫，必要時才使用「方言</a:t>
            </a:r>
            <a:r>
              <a:rPr lang="zh-TW" altLang="en-US" sz="3200" dirty="0" smtClean="0"/>
              <a:t>」</a:t>
            </a:r>
            <a:endParaRPr lang="en-US" altLang="zh-TW" sz="3200" dirty="0"/>
          </a:p>
          <a:p>
            <a:pPr lvl="1">
              <a:lnSpc>
                <a:spcPct val="100000"/>
              </a:lnSpc>
              <a:buFont typeface="Wingdings" panose="05000000000000000000" pitchFamily="2" charset="2"/>
              <a:buChar char="Ø"/>
            </a:pPr>
            <a:r>
              <a:rPr lang="zh-TW" altLang="en-US" sz="2800" dirty="0"/>
              <a:t>鍾肇政在綜合各方意見後提出：「綜觀各位發言者的意見，都不很贊成台灣方言文學的建立。然</a:t>
            </a:r>
            <a:r>
              <a:rPr lang="zh-TW" altLang="en-US" sz="2800" dirty="0">
                <a:solidFill>
                  <a:srgbClr val="FF0000"/>
                </a:solidFill>
              </a:rPr>
              <a:t>方言在文學中的地位是不可一筆抹殺的</a:t>
            </a:r>
            <a:r>
              <a:rPr lang="zh-TW" altLang="en-US" sz="2800" dirty="0"/>
              <a:t>，外國文學作品中所佔的份量可為例証，即</a:t>
            </a:r>
            <a:r>
              <a:rPr lang="zh-TW" altLang="en-US" sz="2800" dirty="0">
                <a:solidFill>
                  <a:srgbClr val="FF0000"/>
                </a:solidFill>
              </a:rPr>
              <a:t>以我國文學而言，雖曰國語，實則北方方言，數量為數至鉅，它們已逸脫了方言的地位，駸駸</a:t>
            </a:r>
            <a:r>
              <a:rPr lang="en-US" altLang="zh-TW" dirty="0">
                <a:solidFill>
                  <a:srgbClr val="FF0000"/>
                </a:solidFill>
              </a:rPr>
              <a:t>(</a:t>
            </a:r>
            <a:r>
              <a:rPr lang="zh-TW" altLang="en-US" dirty="0">
                <a:solidFill>
                  <a:srgbClr val="FF0000"/>
                </a:solidFill>
              </a:rPr>
              <a:t>形容事務日趨進步強大</a:t>
            </a:r>
            <a:r>
              <a:rPr lang="en-US" altLang="zh-TW" dirty="0">
                <a:solidFill>
                  <a:srgbClr val="FF0000"/>
                </a:solidFill>
              </a:rPr>
              <a:t>)</a:t>
            </a:r>
            <a:r>
              <a:rPr lang="zh-TW" altLang="en-US" sz="2800" dirty="0">
                <a:solidFill>
                  <a:srgbClr val="FF0000"/>
                </a:solidFill>
              </a:rPr>
              <a:t>乎多一種正常的文學用語</a:t>
            </a:r>
            <a:r>
              <a:rPr lang="zh-TW" altLang="en-US" sz="2800" dirty="0"/>
              <a:t>。我們是台灣文學的開拓者，台灣文學有台灣文學的特色，而方言應為其中重要一環，唯賴我們的努力、研究，方能建立。」</a:t>
            </a:r>
            <a:endParaRPr lang="en-US" altLang="zh-TW" sz="2800" dirty="0" smtClean="0"/>
          </a:p>
          <a:p>
            <a:pPr marL="457200" lvl="1" indent="0">
              <a:buNone/>
            </a:pPr>
            <a:endParaRPr lang="en-US" altLang="zh-TW" sz="2800" dirty="0" smtClean="0"/>
          </a:p>
          <a:p>
            <a:pPr lvl="1">
              <a:buFont typeface="Wingdings" panose="05000000000000000000" pitchFamily="2" charset="2"/>
              <a:buChar char="Ø"/>
            </a:pPr>
            <a:r>
              <a:rPr lang="zh-TW" altLang="en-US" sz="2800" dirty="0" smtClean="0"/>
              <a:t>方面</a:t>
            </a:r>
            <a:r>
              <a:rPr lang="zh-TW" altLang="en-US" sz="2800" dirty="0"/>
              <a:t>由於刊物過於小</a:t>
            </a:r>
            <a:r>
              <a:rPr lang="zh-TW" altLang="en-US" sz="2800" dirty="0" smtClean="0"/>
              <a:t>眾</a:t>
            </a:r>
            <a:r>
              <a:rPr lang="zh-TW" altLang="en-US" sz="2800" dirty="0">
                <a:latin typeface="新細明體" panose="02020500000000000000" pitchFamily="18" charset="-120"/>
                <a:ea typeface="新細明體" panose="02020500000000000000" pitchFamily="18" charset="-120"/>
              </a:rPr>
              <a:t>，</a:t>
            </a:r>
            <a:r>
              <a:rPr lang="zh-TW" altLang="en-US" sz="2800" dirty="0" smtClean="0"/>
              <a:t>沒有</a:t>
            </a:r>
            <a:r>
              <a:rPr lang="zh-TW" altLang="en-US" sz="2800" dirty="0"/>
              <a:t>對同時代外省籍作家造成影響</a:t>
            </a:r>
            <a:r>
              <a:rPr lang="zh-TW" altLang="en-US" sz="2800" dirty="0" smtClean="0"/>
              <a:t>。</a:t>
            </a:r>
            <a:endParaRPr lang="en-US" altLang="zh-TW" sz="2800" dirty="0" smtClean="0"/>
          </a:p>
          <a:p>
            <a:endParaRPr lang="en-US" altLang="zh-TW" dirty="0" smtClean="0"/>
          </a:p>
          <a:p>
            <a:endParaRPr lang="zh-TW" altLang="en-US" dirty="0"/>
          </a:p>
        </p:txBody>
      </p:sp>
    </p:spTree>
    <p:extLst>
      <p:ext uri="{BB962C8B-B14F-4D97-AF65-F5344CB8AC3E}">
        <p14:creationId xmlns:p14="http://schemas.microsoft.com/office/powerpoint/2010/main" val="31259743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923</Words>
  <Application>Microsoft Office PowerPoint</Application>
  <PresentationFormat>寬螢幕</PresentationFormat>
  <Paragraphs>81</Paragraphs>
  <Slides>17</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17</vt:i4>
      </vt:variant>
    </vt:vector>
  </HeadingPairs>
  <TitlesOfParts>
    <vt:vector size="25" baseType="lpstr">
      <vt:lpstr>微軟正黑體</vt:lpstr>
      <vt:lpstr>新細明體</vt:lpstr>
      <vt:lpstr>標楷體</vt:lpstr>
      <vt:lpstr>Arial</vt:lpstr>
      <vt:lpstr>Calibri</vt:lpstr>
      <vt:lpstr>Calibri Light</vt:lpstr>
      <vt:lpstr>Wingdings</vt:lpstr>
      <vt:lpstr>Office 佈景主題</vt:lpstr>
      <vt:lpstr>1950年代台灣文學</vt:lpstr>
      <vt:lpstr>背景</vt:lpstr>
      <vt:lpstr>走向－－中國文藝協會</vt:lpstr>
      <vt:lpstr>中國文藝協會</vt:lpstr>
      <vt:lpstr>反共文學-陳紀瀅</vt:lpstr>
      <vt:lpstr>女性文學</vt:lpstr>
      <vt:lpstr>走向－－文友通訊</vt:lpstr>
      <vt:lpstr>文友通訊</vt:lpstr>
      <vt:lpstr>文友通訊的「語言議題」</vt:lpstr>
      <vt:lpstr>文友通訊貢獻</vt:lpstr>
      <vt:lpstr>鍾肇政——文友通訊創辦人</vt:lpstr>
      <vt:lpstr>鍾理和——背道而馳的鄉土寫作</vt:lpstr>
      <vt:lpstr>廖清秀——台籍作家的掙扎與困頓</vt:lpstr>
      <vt:lpstr>結論</vt:lpstr>
      <vt:lpstr>PowerPoint 簡報</vt:lpstr>
      <vt:lpstr>參考資料</vt:lpstr>
      <vt:lpstr>謝謝大家</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廉千儀</dc:creator>
  <cp:lastModifiedBy>廉千儀</cp:lastModifiedBy>
  <cp:revision>42</cp:revision>
  <dcterms:created xsi:type="dcterms:W3CDTF">2015-05-10T11:21:40Z</dcterms:created>
  <dcterms:modified xsi:type="dcterms:W3CDTF">2015-05-11T16:52:50Z</dcterms:modified>
</cp:coreProperties>
</file>