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302" r:id="rId4"/>
    <p:sldId id="258" r:id="rId5"/>
    <p:sldId id="259" r:id="rId6"/>
    <p:sldId id="260" r:id="rId7"/>
    <p:sldId id="277" r:id="rId8"/>
    <p:sldId id="269" r:id="rId9"/>
    <p:sldId id="270" r:id="rId10"/>
    <p:sldId id="271" r:id="rId11"/>
    <p:sldId id="278" r:id="rId12"/>
    <p:sldId id="279" r:id="rId13"/>
    <p:sldId id="290" r:id="rId14"/>
    <p:sldId id="274" r:id="rId15"/>
    <p:sldId id="292" r:id="rId16"/>
    <p:sldId id="281" r:id="rId17"/>
    <p:sldId id="293" r:id="rId18"/>
    <p:sldId id="296" r:id="rId19"/>
    <p:sldId id="280" r:id="rId20"/>
    <p:sldId id="295" r:id="rId21"/>
    <p:sldId id="275" r:id="rId22"/>
    <p:sldId id="283" r:id="rId23"/>
    <p:sldId id="297" r:id="rId24"/>
    <p:sldId id="298" r:id="rId25"/>
    <p:sldId id="284" r:id="rId26"/>
    <p:sldId id="301" r:id="rId27"/>
    <p:sldId id="282" r:id="rId28"/>
    <p:sldId id="285" r:id="rId29"/>
    <p:sldId id="294" r:id="rId30"/>
    <p:sldId id="276" r:id="rId31"/>
    <p:sldId id="286" r:id="rId32"/>
    <p:sldId id="300" r:id="rId33"/>
    <p:sldId id="306" r:id="rId34"/>
    <p:sldId id="303" r:id="rId35"/>
    <p:sldId id="287" r:id="rId36"/>
    <p:sldId id="305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11/24/2014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法家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83355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報告課程：歷代文選</a:t>
            </a:r>
            <a:endParaRPr lang="en-US" altLang="zh-TW" dirty="0" smtClean="0"/>
          </a:p>
          <a:p>
            <a:r>
              <a:rPr lang="zh-TW" altLang="en-US" dirty="0" smtClean="0"/>
              <a:t>指導老師：陳慶元</a:t>
            </a:r>
            <a:endParaRPr lang="en-US" altLang="zh-TW" dirty="0" smtClean="0"/>
          </a:p>
          <a:p>
            <a:r>
              <a:rPr lang="zh-TW" altLang="en-US" dirty="0" smtClean="0"/>
              <a:t>報告組別：第七組</a:t>
            </a:r>
            <a:endParaRPr lang="en-US" altLang="zh-TW" dirty="0" smtClean="0"/>
          </a:p>
          <a:p>
            <a:r>
              <a:rPr lang="zh-TW" altLang="en-US" dirty="0" smtClean="0"/>
              <a:t>報告組員：陳思言　詹孟慈　簡浩琪　亷千儀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64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韓非思想－受誰影響？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2179" y="2093975"/>
            <a:ext cx="10274382" cy="4425577"/>
          </a:xfrm>
        </p:spPr>
        <p:txBody>
          <a:bodyPr>
            <a:normAutofit fontScale="92500"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道家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老子</a:t>
            </a:r>
            <a:endParaRPr lang="en-US" altLang="zh-TW" sz="2800" dirty="0" smtClean="0">
              <a:solidFill>
                <a:srgbClr val="FF0000"/>
              </a:solidFill>
              <a:latin typeface="+mn-ea"/>
            </a:endParaRPr>
          </a:p>
          <a:p>
            <a:r>
              <a:rPr lang="zh-TW" altLang="zh-TW" sz="2800" dirty="0">
                <a:solidFill>
                  <a:srgbClr val="000000"/>
                </a:solidFill>
                <a:latin typeface="+mn-ea"/>
              </a:rPr>
              <a:t>《解老》、《喻老》、《主道</a:t>
            </a:r>
            <a:r>
              <a:rPr lang="zh-TW" altLang="zh-TW" sz="2800" dirty="0" smtClean="0">
                <a:solidFill>
                  <a:srgbClr val="000000"/>
                </a:solidFill>
                <a:latin typeface="+mn-ea"/>
              </a:rPr>
              <a:t>》</a:t>
            </a:r>
            <a:r>
              <a:rPr lang="zh-TW" altLang="en-US" sz="2800" dirty="0" smtClean="0">
                <a:solidFill>
                  <a:srgbClr val="000000"/>
                </a:solidFill>
                <a:latin typeface="+mn-ea"/>
              </a:rPr>
              <a:t>等篇，書中</a:t>
            </a:r>
            <a:r>
              <a:rPr lang="zh-TW" altLang="en-US" sz="2800" dirty="0" smtClean="0">
                <a:latin typeface="+mn-ea"/>
              </a:rPr>
              <a:t>直</a:t>
            </a:r>
            <a:r>
              <a:rPr lang="zh-TW" altLang="en-US" sz="2800" dirty="0">
                <a:latin typeface="+mn-ea"/>
              </a:rPr>
              <a:t>述自己思想部分也源自於</a:t>
            </a:r>
            <a:r>
              <a:rPr lang="zh-TW" altLang="en-US" sz="2800" dirty="0" smtClean="0">
                <a:latin typeface="+mn-ea"/>
              </a:rPr>
              <a:t>老子，也時常引用</a:t>
            </a:r>
            <a:r>
              <a:rPr lang="zh-TW" altLang="en-US" sz="2800" dirty="0">
                <a:latin typeface="+mn-ea"/>
              </a:rPr>
              <a:t>老子</a:t>
            </a:r>
            <a:r>
              <a:rPr lang="zh-TW" altLang="zh-TW" sz="2800" dirty="0" smtClean="0">
                <a:solidFill>
                  <a:srgbClr val="000000"/>
                </a:solidFill>
                <a:latin typeface="+mn-ea"/>
              </a:rPr>
              <a:t>《</a:t>
            </a:r>
            <a:r>
              <a:rPr lang="zh-TW" altLang="en-US" sz="2800" dirty="0" smtClean="0">
                <a:solidFill>
                  <a:srgbClr val="000000"/>
                </a:solidFill>
                <a:latin typeface="+mn-ea"/>
              </a:rPr>
              <a:t>道德經</a:t>
            </a:r>
            <a:r>
              <a:rPr lang="zh-TW" altLang="zh-TW" sz="2800" dirty="0" smtClean="0">
                <a:solidFill>
                  <a:srgbClr val="000000"/>
                </a:solidFill>
                <a:latin typeface="+mn-ea"/>
              </a:rPr>
              <a:t>》</a:t>
            </a:r>
            <a:r>
              <a:rPr lang="zh-TW" altLang="en-US" sz="2800" dirty="0" smtClean="0">
                <a:solidFill>
                  <a:srgbClr val="000000"/>
                </a:solidFill>
                <a:latin typeface="+mn-ea"/>
              </a:rPr>
              <a:t>中的文字佐證法家思想</a:t>
            </a:r>
            <a:r>
              <a:rPr lang="zh-TW" altLang="en-US" sz="2800" dirty="0" smtClean="0">
                <a:latin typeface="+mn-ea"/>
              </a:rPr>
              <a:t>。</a:t>
            </a:r>
            <a:endParaRPr lang="en-US" altLang="zh-TW" sz="2800" dirty="0" smtClean="0"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後世稱「道法家」。</a:t>
            </a:r>
            <a:endParaRPr lang="en-US" altLang="zh-TW" sz="2800" dirty="0" smtClean="0">
              <a:latin typeface="+mn-ea"/>
            </a:endParaRPr>
          </a:p>
          <a:p>
            <a:r>
              <a:rPr lang="zh-TW" altLang="en-US" sz="2800" u="sng" dirty="0" smtClean="0">
                <a:latin typeface="+mn-ea"/>
              </a:rPr>
              <a:t>司馬遷：「</a:t>
            </a:r>
            <a:r>
              <a:rPr lang="zh-TW" altLang="en-US" sz="2800" u="sng" dirty="0">
                <a:latin typeface="+mn-ea"/>
              </a:rPr>
              <a:t>喜刑名法術之學，而其歸本於黃老</a:t>
            </a:r>
            <a:r>
              <a:rPr lang="zh-TW" altLang="en-US" sz="2800" u="sng" dirty="0" smtClean="0">
                <a:latin typeface="+mn-ea"/>
              </a:rPr>
              <a:t>」。</a:t>
            </a:r>
            <a:endParaRPr lang="en-US" altLang="zh-TW" sz="2800" u="sng" dirty="0" smtClean="0"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當時的「道德</a:t>
            </a:r>
            <a:r>
              <a:rPr lang="zh-TW" altLang="en-US" sz="2800" dirty="0">
                <a:latin typeface="+mn-ea"/>
              </a:rPr>
              <a:t>」是</a:t>
            </a:r>
            <a:r>
              <a:rPr lang="en-US" altLang="zh-TW" sz="2800" dirty="0">
                <a:latin typeface="+mn-ea"/>
              </a:rPr>
              <a:t>《</a:t>
            </a:r>
            <a:r>
              <a:rPr lang="zh-TW" altLang="en-US" sz="2800" dirty="0">
                <a:latin typeface="+mn-ea"/>
              </a:rPr>
              <a:t>老子</a:t>
            </a:r>
            <a:r>
              <a:rPr lang="en-US" altLang="zh-TW" sz="2800" dirty="0">
                <a:latin typeface="+mn-ea"/>
              </a:rPr>
              <a:t>》</a:t>
            </a:r>
            <a:r>
              <a:rPr lang="zh-TW" altLang="en-US" sz="2800" dirty="0">
                <a:latin typeface="+mn-ea"/>
              </a:rPr>
              <a:t>的代稱，是</a:t>
            </a:r>
            <a:r>
              <a:rPr lang="en-US" altLang="zh-TW" sz="2800" dirty="0">
                <a:latin typeface="+mn-ea"/>
              </a:rPr>
              <a:t>《</a:t>
            </a:r>
            <a:r>
              <a:rPr lang="zh-TW" altLang="en-US" sz="2800" dirty="0">
                <a:latin typeface="+mn-ea"/>
              </a:rPr>
              <a:t>老子</a:t>
            </a:r>
            <a:r>
              <a:rPr lang="en-US" altLang="zh-TW" sz="2800" dirty="0">
                <a:latin typeface="+mn-ea"/>
              </a:rPr>
              <a:t>》</a:t>
            </a:r>
            <a:r>
              <a:rPr lang="zh-TW" altLang="en-US" sz="2800" dirty="0">
                <a:latin typeface="+mn-ea"/>
              </a:rPr>
              <a:t>書中心思想，所以後來又稱</a:t>
            </a:r>
            <a:r>
              <a:rPr lang="en-US" altLang="zh-TW" sz="2800" dirty="0">
                <a:latin typeface="+mn-ea"/>
              </a:rPr>
              <a:t>《</a:t>
            </a:r>
            <a:r>
              <a:rPr lang="zh-TW" altLang="en-US" sz="2800" dirty="0" smtClean="0">
                <a:latin typeface="+mn-ea"/>
              </a:rPr>
              <a:t>道德</a:t>
            </a:r>
            <a:r>
              <a:rPr lang="zh-TW" altLang="en-US" sz="2800" dirty="0">
                <a:latin typeface="+mn-ea"/>
              </a:rPr>
              <a:t>經</a:t>
            </a:r>
            <a:r>
              <a:rPr lang="en-US" altLang="zh-TW" sz="2800" dirty="0">
                <a:latin typeface="+mn-ea"/>
              </a:rPr>
              <a:t>》</a:t>
            </a:r>
            <a:r>
              <a:rPr lang="zh-TW" altLang="en-US" sz="2800" dirty="0">
                <a:latin typeface="+mn-ea"/>
              </a:rPr>
              <a:t>。在當時，「道德」也是指「黃老」而言，又有「黃老道德之術</a:t>
            </a:r>
            <a:r>
              <a:rPr lang="zh-TW" altLang="en-US" sz="2800" dirty="0" smtClean="0">
                <a:latin typeface="+mn-ea"/>
              </a:rPr>
              <a:t>」之</a:t>
            </a:r>
            <a:r>
              <a:rPr lang="zh-TW" altLang="en-US" sz="2800" dirty="0">
                <a:latin typeface="+mn-ea"/>
              </a:rPr>
              <a:t>說</a:t>
            </a:r>
            <a:r>
              <a:rPr lang="zh-TW" altLang="en-US" sz="2800" dirty="0" smtClean="0">
                <a:latin typeface="+mn-ea"/>
              </a:rPr>
              <a:t>。</a:t>
            </a:r>
            <a:endParaRPr lang="en-US" altLang="zh-TW" sz="2800" dirty="0" smtClean="0">
              <a:latin typeface="+mn-ea"/>
            </a:endParaRPr>
          </a:p>
          <a:p>
            <a:r>
              <a:rPr lang="zh-TW" altLang="en-US" sz="2800" dirty="0">
                <a:latin typeface="+mn-ea"/>
              </a:rPr>
              <a:t>受老子的影響主要可以分為兩的部分，一為「道生法」，二為「無為」衍生為「術」的部分。</a:t>
            </a:r>
            <a:endParaRPr lang="en-US" altLang="zh-TW" sz="2800" dirty="0">
              <a:latin typeface="+mn-ea"/>
            </a:endParaRPr>
          </a:p>
          <a:p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endParaRPr lang="en-US" altLang="zh-TW" sz="2800" dirty="0" smtClean="0">
              <a:latin typeface="+mn-ea"/>
            </a:endParaRPr>
          </a:p>
          <a:p>
            <a:endParaRPr lang="en-US" altLang="zh-TW" sz="2800" dirty="0"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615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韓非思想－受誰影響？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6"/>
            <a:ext cx="10223586" cy="4078224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+mn-ea"/>
              </a:rPr>
              <a:t>道生法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「</a:t>
            </a:r>
            <a:r>
              <a:rPr lang="zh-TW" altLang="en-US" sz="2800" dirty="0">
                <a:latin typeface="+mn-ea"/>
              </a:rPr>
              <a:t>道者，萬物之所然也，萬理之所稽也。」（</a:t>
            </a:r>
            <a:r>
              <a:rPr lang="en-US" altLang="zh-TW" sz="2800" dirty="0">
                <a:latin typeface="+mn-ea"/>
              </a:rPr>
              <a:t>《</a:t>
            </a:r>
            <a:r>
              <a:rPr lang="zh-TW" altLang="en-US" sz="2800" dirty="0">
                <a:latin typeface="+mn-ea"/>
              </a:rPr>
              <a:t>解老</a:t>
            </a:r>
            <a:r>
              <a:rPr lang="en-US" altLang="zh-TW" sz="2800" dirty="0">
                <a:latin typeface="+mn-ea"/>
              </a:rPr>
              <a:t>》</a:t>
            </a:r>
            <a:r>
              <a:rPr lang="zh-TW" altLang="en-US" sz="2800" dirty="0">
                <a:latin typeface="+mn-ea"/>
              </a:rPr>
              <a:t>），稽：查考</a:t>
            </a:r>
            <a:r>
              <a:rPr lang="zh-TW" altLang="en-US" sz="2800" dirty="0" smtClean="0">
                <a:latin typeface="+mn-ea"/>
              </a:rPr>
              <a:t>。</a:t>
            </a:r>
            <a:endParaRPr lang="en-US" altLang="zh-TW" sz="2800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「</a:t>
            </a:r>
            <a:r>
              <a:rPr lang="zh-TW" altLang="en-US" sz="2800" b="1" dirty="0">
                <a:latin typeface="+mn-ea"/>
              </a:rPr>
              <a:t>道」是</a:t>
            </a:r>
            <a:r>
              <a:rPr lang="zh-TW" altLang="en-US" sz="2800" b="1" dirty="0" smtClean="0">
                <a:latin typeface="+mn-ea"/>
              </a:rPr>
              <a:t>萬事萬物必然如此、一定不變的法則</a:t>
            </a:r>
            <a:r>
              <a:rPr lang="zh-TW" altLang="en-US" sz="2800" b="1" dirty="0" smtClean="0">
                <a:latin typeface="+mn-ea"/>
              </a:rPr>
              <a:t>。</a:t>
            </a:r>
            <a:endParaRPr lang="en-US" altLang="zh-TW" sz="2800" dirty="0"/>
          </a:p>
          <a:p>
            <a:r>
              <a:rPr lang="zh-TW" altLang="en-US" sz="2800" dirty="0">
                <a:latin typeface="+mn-ea"/>
              </a:rPr>
              <a:t>道（社會運行的必然法則）＊具體化＝法　</a:t>
            </a:r>
            <a:r>
              <a:rPr lang="zh-TW" altLang="en-US" sz="2800" dirty="0">
                <a:solidFill>
                  <a:srgbClr val="0070C0"/>
                </a:solidFill>
                <a:latin typeface="+mn-ea"/>
              </a:rPr>
              <a:t>→具合理性。</a:t>
            </a:r>
            <a:endParaRPr lang="en-US" altLang="zh-TW" sz="2800" dirty="0">
              <a:solidFill>
                <a:srgbClr val="0070C0"/>
              </a:solidFill>
              <a:latin typeface="+mn-ea"/>
            </a:endParaRPr>
          </a:p>
          <a:p>
            <a:endParaRPr lang="en-US" altLang="zh-TW" sz="2800" b="1" dirty="0" smtClean="0">
              <a:solidFill>
                <a:srgbClr val="0070C0"/>
              </a:solidFill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缺點：沒有具體提出道何以生法。</a:t>
            </a:r>
            <a:endParaRPr lang="en-US" altLang="zh-TW" sz="17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2404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韓非思想－受誰影響？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latin typeface="+mn-ea"/>
              </a:rPr>
              <a:t>「無為」</a:t>
            </a:r>
            <a:r>
              <a:rPr lang="zh-TW" altLang="en-US" sz="2800" b="1" dirty="0" smtClean="0">
                <a:latin typeface="+mn-ea"/>
              </a:rPr>
              <a:t>衍生成「</a:t>
            </a:r>
            <a:r>
              <a:rPr lang="zh-TW" altLang="en-US" sz="2800" b="1" dirty="0">
                <a:latin typeface="+mn-ea"/>
              </a:rPr>
              <a:t>術」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老子：處世不</a:t>
            </a:r>
            <a:r>
              <a:rPr lang="zh-TW" altLang="en-US" sz="2800" dirty="0">
                <a:latin typeface="+mn-ea"/>
              </a:rPr>
              <a:t>需要拘泥固定形式與方式，只要順著大道即可</a:t>
            </a:r>
            <a:r>
              <a:rPr lang="zh-TW" altLang="en-US" sz="2800" dirty="0" smtClean="0">
                <a:latin typeface="+mn-ea"/>
              </a:rPr>
              <a:t>。</a:t>
            </a:r>
            <a:endParaRPr lang="en-US" altLang="zh-TW" sz="2800" dirty="0" smtClean="0"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韓非：無為落實</a:t>
            </a:r>
            <a:r>
              <a:rPr lang="zh-TW" altLang="en-US" sz="2800" dirty="0">
                <a:latin typeface="+mn-ea"/>
              </a:rPr>
              <a:t>在君王統治上，應該是無論特定</a:t>
            </a:r>
            <a:r>
              <a:rPr lang="zh-TW" altLang="en-US" sz="2800" dirty="0" smtClean="0">
                <a:latin typeface="+mn-ea"/>
              </a:rPr>
              <a:t>喜好或不</a:t>
            </a:r>
            <a:r>
              <a:rPr lang="zh-TW" altLang="en-US" sz="2800" dirty="0">
                <a:latin typeface="+mn-ea"/>
              </a:rPr>
              <a:t>喜好都不能被臣下推測與掌握</a:t>
            </a:r>
            <a:r>
              <a:rPr lang="zh-TW" altLang="en-US" sz="2800" dirty="0" smtClean="0">
                <a:latin typeface="+mn-ea"/>
              </a:rPr>
              <a:t>，包括</a:t>
            </a:r>
            <a:r>
              <a:rPr lang="zh-TW" altLang="en-US" sz="2800" dirty="0">
                <a:latin typeface="+mn-ea"/>
              </a:rPr>
              <a:t>施政習慣，統馭方式等，</a:t>
            </a:r>
            <a:r>
              <a:rPr lang="zh-TW" altLang="en-US" sz="2800" dirty="0" smtClean="0">
                <a:latin typeface="+mn-ea"/>
              </a:rPr>
              <a:t>應陰晴不定</a:t>
            </a:r>
            <a:r>
              <a:rPr lang="zh-TW" altLang="en-US" sz="2800" dirty="0">
                <a:latin typeface="+mn-ea"/>
              </a:rPr>
              <a:t>，難以掌握。如此才不會反被臣下</a:t>
            </a:r>
            <a:r>
              <a:rPr lang="zh-TW" altLang="en-US" sz="2800" dirty="0" smtClean="0">
                <a:latin typeface="+mn-ea"/>
              </a:rPr>
              <a:t>駕馭。</a:t>
            </a:r>
            <a:endParaRPr lang="en-US" altLang="zh-TW" sz="2800" dirty="0" smtClean="0"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這</a:t>
            </a:r>
            <a:r>
              <a:rPr lang="zh-TW" altLang="en-US" sz="2800" dirty="0">
                <a:latin typeface="+mn-ea"/>
              </a:rPr>
              <a:t>也就是</a:t>
            </a:r>
            <a:r>
              <a:rPr lang="zh-TW" altLang="en-US" sz="2800" u="sng" dirty="0">
                <a:latin typeface="+mn-ea"/>
              </a:rPr>
              <a:t>申不害的「術」</a:t>
            </a:r>
            <a:r>
              <a:rPr lang="zh-TW" altLang="en-US" sz="2800" dirty="0" smtClean="0">
                <a:latin typeface="+mn-ea"/>
              </a:rPr>
              <a:t>。</a:t>
            </a:r>
            <a:endParaRPr lang="en-US" altLang="zh-TW" sz="2800" dirty="0" smtClean="0">
              <a:latin typeface="+mn-ea"/>
            </a:endParaRPr>
          </a:p>
          <a:p>
            <a:r>
              <a:rPr lang="zh-TW" altLang="en-US" sz="2800" dirty="0" smtClean="0"/>
              <a:t>故曰：君無見其所欲，君見其所欲，臣自將雕琢；君無見其意，君見其意，臣將自表異。故曰：去好去惡，臣乃見素；去舊去智，臣乃自備。</a:t>
            </a:r>
            <a:r>
              <a:rPr lang="zh-TW" altLang="en-US" sz="2800" dirty="0" smtClean="0">
                <a:latin typeface="+mn-ea"/>
              </a:rPr>
              <a:t>（</a:t>
            </a:r>
            <a:r>
              <a:rPr lang="en-US" altLang="zh-TW" sz="2800" dirty="0" smtClean="0">
                <a:latin typeface="+mn-ea"/>
              </a:rPr>
              <a:t>《</a:t>
            </a:r>
            <a:r>
              <a:rPr lang="zh-TW" altLang="en-US" sz="2800" dirty="0" smtClean="0">
                <a:latin typeface="+mn-ea"/>
              </a:rPr>
              <a:t>主道</a:t>
            </a:r>
            <a:r>
              <a:rPr lang="en-US" altLang="zh-TW" sz="2800" dirty="0" smtClean="0">
                <a:latin typeface="+mn-ea"/>
              </a:rPr>
              <a:t>》</a:t>
            </a:r>
            <a:r>
              <a:rPr lang="zh-TW" altLang="en-US" sz="2800" dirty="0" smtClean="0">
                <a:latin typeface="+mn-ea"/>
              </a:rPr>
              <a:t>第五）</a:t>
            </a:r>
            <a:endParaRPr lang="en-US" altLang="zh-TW" sz="28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20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韓非思想</a:t>
            </a:r>
            <a:r>
              <a:rPr lang="zh-TW" altLang="en-US" dirty="0" smtClean="0"/>
              <a:t>－影響什麼？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集大成：法（</a:t>
            </a:r>
            <a:r>
              <a:rPr lang="zh-TW" altLang="en-US" sz="2800" dirty="0"/>
              <a:t>商鞅</a:t>
            </a:r>
            <a:r>
              <a:rPr lang="zh-TW" altLang="en-US" sz="2800" dirty="0" smtClean="0"/>
              <a:t>）＋</a:t>
            </a:r>
            <a:r>
              <a:rPr lang="zh-TW" altLang="en-US" sz="2800" dirty="0"/>
              <a:t>術</a:t>
            </a:r>
            <a:r>
              <a:rPr lang="zh-TW" altLang="en-US" sz="2800" dirty="0" smtClean="0"/>
              <a:t>（申</a:t>
            </a:r>
            <a:r>
              <a:rPr lang="zh-TW" altLang="en-US" sz="2800" dirty="0"/>
              <a:t>不害</a:t>
            </a:r>
            <a:r>
              <a:rPr lang="zh-TW" altLang="en-US" sz="2800" dirty="0" smtClean="0"/>
              <a:t>）＋勢（</a:t>
            </a:r>
            <a:r>
              <a:rPr lang="zh-TW" altLang="en-US" sz="2800" dirty="0"/>
              <a:t>慎</a:t>
            </a:r>
            <a:r>
              <a:rPr lang="zh-TW" altLang="en-US" sz="2800" dirty="0" smtClean="0"/>
              <a:t>道）＝</a:t>
            </a:r>
            <a:r>
              <a:rPr lang="zh-TW" altLang="en-US" sz="2800" dirty="0" smtClean="0">
                <a:solidFill>
                  <a:srgbClr val="FF0000"/>
                </a:solidFill>
              </a:rPr>
              <a:t>君主極權</a:t>
            </a:r>
            <a:endParaRPr lang="en-US" altLang="zh-TW" sz="2800" dirty="0" smtClean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2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zh-TW" sz="2800" b="1" dirty="0"/>
              <a:t>韓非子將這三派的思想融合起來，認為這三者缺一不可。勢是法治的基礎，君主只有擁有了權勢和權威，才能令行禁止，法律才能發揮應有的作用；法是法治的核心，要實行法治，就必須制定出嚴格的、賞罰分明的法律，並且法律對所有人必須一視同仁，才能使人民對法律有應有的敬畏；術是君主駕馭臣下的技巧，既要充分發揮下屬的才能，推進法的實施，又要防止下屬謀權篡位，保證勢的權威。</a:t>
            </a:r>
            <a:r>
              <a:rPr lang="en-US" altLang="zh-TW" sz="2800" dirty="0"/>
              <a:t>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8001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法－何謂法？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401827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所謂「法」，就是由統治者制定統一的法律、法令、規章制度等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zh-TW" sz="2800" dirty="0"/>
              <a:t>法家認為，用儒家鼓吹的仁政、墨家的兼愛非攻都不能強國，只有使用法律治理國家，才能</a:t>
            </a:r>
            <a:r>
              <a:rPr lang="zh-TW" altLang="zh-TW" sz="2800" dirty="0" smtClean="0"/>
              <a:t>實現</a:t>
            </a:r>
            <a:r>
              <a:rPr lang="zh-TW" altLang="en-US" sz="2800" dirty="0" smtClean="0"/>
              <a:t>「</a:t>
            </a:r>
            <a:r>
              <a:rPr lang="zh-TW" altLang="zh-TW" sz="2800" dirty="0"/>
              <a:t>民安而國治</a:t>
            </a:r>
            <a:r>
              <a:rPr lang="zh-TW" altLang="en-US" sz="2800" dirty="0" smtClean="0"/>
              <a:t>」「</a:t>
            </a:r>
            <a:r>
              <a:rPr lang="zh-TW" altLang="zh-TW" sz="2800" dirty="0" smtClean="0"/>
              <a:t>兵</a:t>
            </a:r>
            <a:r>
              <a:rPr lang="zh-TW" altLang="zh-TW" sz="2800" dirty="0"/>
              <a:t>強而敵弱</a:t>
            </a:r>
            <a:r>
              <a:rPr lang="zh-TW" altLang="en-US" sz="2800" dirty="0" smtClean="0"/>
              <a:t>」</a:t>
            </a:r>
            <a:r>
              <a:rPr lang="zh-TW" altLang="zh-TW" sz="2800" dirty="0" smtClean="0"/>
              <a:t>（《有</a:t>
            </a:r>
            <a:r>
              <a:rPr lang="zh-TW" altLang="zh-TW" sz="2800" dirty="0"/>
              <a:t>度》</a:t>
            </a:r>
            <a:r>
              <a:rPr lang="zh-TW" altLang="zh-TW" sz="2800" dirty="0" smtClean="0"/>
              <a:t>）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富國強兵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endParaRPr lang="en-US" altLang="zh-TW" sz="2800" dirty="0"/>
          </a:p>
          <a:p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400" dirty="0" smtClean="0"/>
              <a:t>商鞅之法：</a:t>
            </a:r>
            <a:r>
              <a:rPr lang="en-US" altLang="zh-TW" sz="2400" dirty="0" smtClean="0"/>
              <a:t>https</a:t>
            </a:r>
            <a:r>
              <a:rPr lang="en-US" altLang="zh-TW" sz="2400" dirty="0"/>
              <a:t>://www.youtube.com/watch?v=NZAoWXruh_w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334387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法</a:t>
            </a:r>
            <a:r>
              <a:rPr lang="zh-TW" altLang="en-US" dirty="0" smtClean="0"/>
              <a:t>－富國強民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/>
              <a:t>做錯事的懲罰＞做對事的獎賞</a:t>
            </a:r>
            <a:r>
              <a:rPr lang="zh-TW" altLang="en-US" sz="28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→人不會作惡</a:t>
            </a:r>
            <a:endParaRPr lang="en-US" altLang="zh-TW" sz="2800" b="1" dirty="0" smtClean="0"/>
          </a:p>
          <a:p>
            <a:r>
              <a:rPr lang="zh-TW" altLang="en-US" sz="2800" dirty="0" smtClean="0"/>
              <a:t>「</a:t>
            </a:r>
            <a:r>
              <a:rPr lang="zh-TW" altLang="zh-TW" sz="2800" dirty="0" smtClean="0"/>
              <a:t>布帛</a:t>
            </a:r>
            <a:r>
              <a:rPr lang="zh-TW" altLang="zh-TW" sz="2800" dirty="0"/>
              <a:t>尋常，庸人不釋；鑠金百溢，盜跖不掇。不必害，則不釋尋常；必害手，則不掇百溢</a:t>
            </a:r>
            <a:r>
              <a:rPr lang="zh-TW" altLang="zh-TW" sz="2800" dirty="0" smtClean="0"/>
              <a:t>。</a:t>
            </a:r>
            <a:r>
              <a:rPr lang="zh-TW" altLang="en-US" sz="2800" dirty="0"/>
              <a:t> </a:t>
            </a:r>
            <a:r>
              <a:rPr lang="zh-TW" altLang="en-US" sz="2800" dirty="0" smtClean="0"/>
              <a:t>」 （</a:t>
            </a:r>
            <a:r>
              <a:rPr lang="zh-TW" altLang="zh-TW" sz="2800" dirty="0" smtClean="0"/>
              <a:t>《五</a:t>
            </a:r>
            <a:r>
              <a:rPr lang="zh-TW" altLang="zh-TW" sz="2800" dirty="0"/>
              <a:t>蠹》）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2800" b="1" dirty="0" smtClean="0"/>
              <a:t>法治能「</a:t>
            </a:r>
            <a:r>
              <a:rPr lang="zh-TW" altLang="zh-TW" sz="2800" b="1" dirty="0" smtClean="0"/>
              <a:t>獎勵先進</a:t>
            </a:r>
            <a:r>
              <a:rPr lang="zh-TW" altLang="en-US" sz="2800" b="1" dirty="0" smtClean="0"/>
              <a:t>」</a:t>
            </a:r>
            <a:endParaRPr lang="en-US" altLang="zh-TW" sz="2800" b="1" dirty="0" smtClean="0"/>
          </a:p>
          <a:p>
            <a:r>
              <a:rPr lang="zh-TW" altLang="en-US" sz="2800" dirty="0" smtClean="0"/>
              <a:t>「</a:t>
            </a:r>
            <a:r>
              <a:rPr lang="zh-TW" altLang="zh-TW" sz="2800" dirty="0" smtClean="0"/>
              <a:t>聞戰，頓足徒裼，犯白刃，蹈爐炭，斷死於前者皆是也</a:t>
            </a:r>
            <a:r>
              <a:rPr lang="zh-TW" altLang="en-US" sz="2800" dirty="0" smtClean="0"/>
              <a:t>」（</a:t>
            </a:r>
            <a:r>
              <a:rPr lang="zh-TW" altLang="zh-TW" sz="2800" dirty="0" smtClean="0"/>
              <a:t>《初見秦》）。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7033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法－</a:t>
            </a:r>
            <a:r>
              <a:rPr lang="zh-TW" altLang="en-US" dirty="0" smtClean="0"/>
              <a:t>刑</a:t>
            </a:r>
            <a:r>
              <a:rPr lang="zh-TW" altLang="en-US" dirty="0"/>
              <a:t>重而國治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7" y="2093976"/>
            <a:ext cx="10235462" cy="407822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 dirty="0" smtClean="0"/>
              <a:t>韓非：</a:t>
            </a:r>
            <a:r>
              <a:rPr lang="zh-TW" altLang="en-US" sz="2800" dirty="0" smtClean="0">
                <a:solidFill>
                  <a:srgbClr val="FF0000"/>
                </a:solidFill>
              </a:rPr>
              <a:t>人心</a:t>
            </a:r>
            <a:r>
              <a:rPr lang="zh-TW" altLang="en-US" sz="2800" dirty="0">
                <a:solidFill>
                  <a:srgbClr val="FF0000"/>
                </a:solidFill>
              </a:rPr>
              <a:t>欲</a:t>
            </a:r>
            <a:r>
              <a:rPr lang="zh-TW" altLang="en-US" sz="2800" dirty="0" smtClean="0">
                <a:solidFill>
                  <a:srgbClr val="FF0000"/>
                </a:solidFill>
              </a:rPr>
              <a:t>利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/>
              <a:t>人無毛羽，不衣則不犯寒；上不屬天而下不著地，以腸胃為根本，不食則不能活；是以不免於欲利之心。欲利之心不除，其身之憂也。故聖人衣足以犯寒，食足以充虛，則不憂矣。眾人則不然，大為諸侯，小余千金之資，其欲得之憂不除也。胥靡有免，死罪時活，今不知足者之憂終身不解。故曰：「禍莫大於不知足」。（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解老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r>
              <a:rPr lang="zh-TW" altLang="en-US" sz="2800" dirty="0" smtClean="0"/>
              <a:t>「輿</a:t>
            </a:r>
            <a:r>
              <a:rPr lang="zh-TW" altLang="en-US" sz="2800" dirty="0"/>
              <a:t>人成輿則欲人之富貴，匠人成棺則欲人之夭死</a:t>
            </a:r>
            <a:r>
              <a:rPr lang="zh-TW" altLang="en-US" sz="2800" dirty="0" smtClean="0"/>
              <a:t>也」。（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備</a:t>
            </a:r>
            <a:r>
              <a:rPr lang="zh-TW" altLang="en-US" sz="2800" dirty="0"/>
              <a:t>內</a:t>
            </a:r>
            <a:r>
              <a:rPr lang="en-US" altLang="zh-TW" sz="2800" dirty="0"/>
              <a:t>》</a:t>
            </a:r>
            <a:r>
              <a:rPr lang="zh-TW" altLang="en-US" sz="2800" dirty="0"/>
              <a:t>） </a:t>
            </a:r>
            <a:endParaRPr lang="en-US" altLang="zh-TW" sz="1900" dirty="0" smtClean="0"/>
          </a:p>
          <a:p>
            <a:r>
              <a:rPr lang="zh-TW" altLang="en-US" sz="2800" b="1" dirty="0"/>
              <a:t>韓非認為人都是自私自利的</a:t>
            </a:r>
            <a:r>
              <a:rPr lang="zh-TW" altLang="en-US" sz="2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800" b="1" dirty="0"/>
              <a:t>反對用仁義說教來治國</a:t>
            </a:r>
            <a:r>
              <a:rPr lang="zh-TW" altLang="en-US" sz="2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800" b="1" dirty="0"/>
              <a:t>主張用嚴刑重罰來治國</a:t>
            </a:r>
            <a:endParaRPr lang="zh-TW" altLang="en-US" sz="2800" dirty="0"/>
          </a:p>
          <a:p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72435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法</a:t>
            </a:r>
            <a:r>
              <a:rPr lang="zh-TW" altLang="en-US" dirty="0" smtClean="0"/>
              <a:t>－實行辦法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2800" dirty="0" smtClean="0"/>
              <a:t>具著</a:t>
            </a:r>
            <a:r>
              <a:rPr lang="zh-TW" altLang="en-US" sz="2800" dirty="0"/>
              <a:t>於宮</a:t>
            </a:r>
            <a:r>
              <a:rPr lang="zh-TW" altLang="en-US" sz="2800" dirty="0" smtClean="0"/>
              <a:t>府、 賞罰嚴明、 必</a:t>
            </a:r>
            <a:r>
              <a:rPr lang="zh-TW" altLang="en-US" sz="2800" dirty="0"/>
              <a:t>於</a:t>
            </a:r>
            <a:r>
              <a:rPr lang="zh-TW" altLang="en-US" sz="2800" dirty="0" smtClean="0"/>
              <a:t>民心、目標可達、政令穩定等特點。</a:t>
            </a:r>
            <a:endParaRPr lang="en-US" altLang="zh-TW" sz="2800" dirty="0" smtClean="0"/>
          </a:p>
          <a:p>
            <a:r>
              <a:rPr lang="zh-TW" altLang="en-US" sz="2800" b="1" dirty="0"/>
              <a:t>著於宮</a:t>
            </a:r>
            <a:r>
              <a:rPr lang="zh-TW" altLang="en-US" sz="2800" b="1" dirty="0" smtClean="0"/>
              <a:t>府</a:t>
            </a:r>
            <a:r>
              <a:rPr lang="zh-TW" altLang="en-US" sz="2800" dirty="0" smtClean="0"/>
              <a:t>：必須要由官方制定才具其合法性質。</a:t>
            </a:r>
            <a:endParaRPr lang="en-US" altLang="zh-TW" sz="2800" dirty="0" smtClean="0"/>
          </a:p>
          <a:p>
            <a:r>
              <a:rPr lang="zh-TW" altLang="en-US" sz="2800" b="1" dirty="0" smtClean="0"/>
              <a:t>必於民心</a:t>
            </a:r>
            <a:r>
              <a:rPr lang="zh-TW" altLang="en-US" sz="2800" dirty="0" smtClean="0"/>
              <a:t>：</a:t>
            </a:r>
            <a:r>
              <a:rPr lang="zh-TW" altLang="zh-TW" sz="2800" dirty="0"/>
              <a:t>制度要公之於</a:t>
            </a:r>
            <a:r>
              <a:rPr lang="zh-TW" altLang="zh-TW" sz="2800" dirty="0" smtClean="0"/>
              <a:t>眾</a:t>
            </a:r>
            <a:r>
              <a:rPr lang="zh-TW" altLang="en-US" sz="2800" dirty="0"/>
              <a:t>，</a:t>
            </a:r>
            <a:r>
              <a:rPr lang="zh-TW" altLang="zh-TW" sz="2800" dirty="0" smtClean="0"/>
              <a:t>讓</a:t>
            </a:r>
            <a:r>
              <a:rPr lang="zh-TW" altLang="zh-TW" sz="2800" dirty="0"/>
              <a:t>所有人</a:t>
            </a:r>
            <a:r>
              <a:rPr lang="zh-TW" altLang="zh-TW" sz="2800" dirty="0" smtClean="0"/>
              <a:t>都知道</a:t>
            </a:r>
            <a:r>
              <a:rPr lang="zh-TW" altLang="zh-TW" sz="2800" dirty="0"/>
              <a:t>並了解制度</a:t>
            </a:r>
            <a:r>
              <a:rPr lang="zh-TW" altLang="zh-TW" sz="2800" dirty="0" smtClean="0"/>
              <a:t>的</a:t>
            </a:r>
            <a:r>
              <a:rPr lang="zh-TW" altLang="en-US" sz="2800" dirty="0" smtClean="0"/>
              <a:t>規範與內</a:t>
            </a:r>
            <a:r>
              <a:rPr lang="zh-TW" altLang="en-US" sz="2800" dirty="0"/>
              <a:t>容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b="1" dirty="0" smtClean="0"/>
              <a:t>賞罰嚴明</a:t>
            </a:r>
            <a:r>
              <a:rPr lang="zh-TW" altLang="en-US" sz="2800" dirty="0" smtClean="0"/>
              <a:t>：</a:t>
            </a:r>
            <a:r>
              <a:rPr lang="zh-TW" altLang="zh-TW" sz="2800" dirty="0"/>
              <a:t>制度要</a:t>
            </a:r>
            <a:r>
              <a:rPr lang="zh-TW" altLang="zh-TW" sz="2800" dirty="0">
                <a:solidFill>
                  <a:srgbClr val="FF0000"/>
                </a:solidFill>
              </a:rPr>
              <a:t>厚賞重罰</a:t>
            </a:r>
            <a:r>
              <a:rPr lang="zh-TW" altLang="zh-TW" sz="2800" dirty="0"/>
              <a:t>，同時要做到有功必賞，有過必罰。這是因為，只有立功的人有獲得獎賞的預期，知道必然得到獎賞，並且獎賞夠多，人們才會爭相理工。只有犯錯的人知道必然得到懲罰</a:t>
            </a:r>
            <a:r>
              <a:rPr lang="zh-TW" altLang="zh-TW" sz="2800" dirty="0" smtClean="0"/>
              <a:t>，</a:t>
            </a:r>
            <a:r>
              <a:rPr lang="zh-TW" altLang="zh-TW" sz="2800" dirty="0"/>
              <a:t>並且處罰非常重，人們才會對犯錯有足夠的害怕，制度才會起作用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800" dirty="0" smtClean="0"/>
              <a:t>「</a:t>
            </a:r>
            <a:r>
              <a:rPr lang="zh-TW" altLang="zh-TW" sz="2800" dirty="0" smtClean="0"/>
              <a:t>賞</a:t>
            </a:r>
            <a:r>
              <a:rPr lang="zh-TW" altLang="zh-TW" sz="2800" dirty="0"/>
              <a:t>莫如厚而信，使民利之；罰莫如重而必，使民畏</a:t>
            </a:r>
            <a:r>
              <a:rPr lang="zh-TW" altLang="zh-TW" sz="2800" dirty="0" smtClean="0"/>
              <a:t>之</a:t>
            </a:r>
            <a:r>
              <a:rPr lang="zh-TW" altLang="en-US" sz="2800" dirty="0" smtClean="0"/>
              <a:t>」。（</a:t>
            </a:r>
            <a:r>
              <a:rPr lang="zh-TW" altLang="zh-TW" sz="2800" dirty="0" smtClean="0"/>
              <a:t>《八</a:t>
            </a:r>
            <a:r>
              <a:rPr lang="zh-TW" altLang="zh-TW" sz="2800" dirty="0"/>
              <a:t>經》</a:t>
            </a:r>
            <a:r>
              <a:rPr lang="zh-TW" altLang="zh-TW" sz="2800" dirty="0" smtClean="0"/>
              <a:t>）</a:t>
            </a:r>
            <a:endParaRPr lang="en-US" altLang="zh-TW" sz="2800" dirty="0" smtClean="0"/>
          </a:p>
          <a:p>
            <a:endParaRPr lang="en-US" altLang="zh-TW" sz="2800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228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法－實行辦法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400" b="1" dirty="0" smtClean="0"/>
              <a:t>目標可達</a:t>
            </a:r>
            <a:r>
              <a:rPr lang="zh-TW" altLang="en-US" sz="2400" dirty="0" smtClean="0"/>
              <a:t>：</a:t>
            </a:r>
            <a:r>
              <a:rPr lang="zh-TW" altLang="en-US" sz="2400" dirty="0"/>
              <a:t>制度規定的目標要能夠達到，不能達到的標準不但沒有激勵作用，</a:t>
            </a:r>
            <a:r>
              <a:rPr lang="zh-TW" altLang="en-US" sz="2400" dirty="0" smtClean="0"/>
              <a:t>如果 「</a:t>
            </a:r>
            <a:r>
              <a:rPr lang="zh-TW" altLang="en-US" sz="2400" dirty="0"/>
              <a:t>立難為而罪不及</a:t>
            </a:r>
            <a:r>
              <a:rPr lang="zh-TW" altLang="en-US" sz="2400" dirty="0" smtClean="0"/>
              <a:t>」 ，</a:t>
            </a:r>
            <a:r>
              <a:rPr lang="zh-TW" altLang="en-US" sz="2400" dirty="0"/>
              <a:t>以此為依據來懲罰下屬，還容易</a:t>
            </a:r>
            <a:r>
              <a:rPr lang="zh-TW" altLang="en-US" sz="2400" dirty="0" smtClean="0"/>
              <a:t>造成「私怨</a:t>
            </a:r>
            <a:r>
              <a:rPr lang="zh-TW" altLang="en-US" sz="2400" dirty="0"/>
              <a:t>生</a:t>
            </a:r>
            <a:r>
              <a:rPr lang="zh-TW" altLang="en-US" sz="2400" dirty="0" smtClean="0"/>
              <a:t>」，</a:t>
            </a:r>
            <a:r>
              <a:rPr lang="zh-TW" altLang="en-US" sz="2400" dirty="0"/>
              <a:t>影響整體目標。</a:t>
            </a:r>
            <a:r>
              <a:rPr lang="en-US" altLang="zh-TW" sz="2400" dirty="0" smtClean="0"/>
              <a:t>(《</a:t>
            </a:r>
            <a:r>
              <a:rPr lang="zh-TW" altLang="en-US" sz="2400" dirty="0" smtClean="0"/>
              <a:t>用人</a:t>
            </a:r>
            <a:r>
              <a:rPr lang="en-US" altLang="zh-TW" sz="2400" dirty="0"/>
              <a:t>》) </a:t>
            </a:r>
            <a:endParaRPr lang="en-US" altLang="zh-TW" sz="2400" dirty="0" smtClean="0"/>
          </a:p>
          <a:p>
            <a:r>
              <a:rPr lang="zh-TW" altLang="en-US" sz="2400" b="1" dirty="0" smtClean="0"/>
              <a:t>政令穩定</a:t>
            </a:r>
            <a:r>
              <a:rPr lang="zh-TW" altLang="en-US" sz="2400" dirty="0" smtClean="0"/>
              <a:t>：</a:t>
            </a:r>
            <a:r>
              <a:rPr lang="zh-TW" altLang="en-US" sz="2400" dirty="0"/>
              <a:t>制度要相對穩定，不能</a:t>
            </a:r>
            <a:r>
              <a:rPr lang="zh-TW" altLang="en-US" sz="2400" dirty="0" smtClean="0"/>
              <a:t>朝令夕改。</a:t>
            </a:r>
            <a:r>
              <a:rPr lang="zh-TW" altLang="en-US" sz="2400" dirty="0"/>
              <a:t>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zh-TW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400" dirty="0" smtClean="0"/>
              <a:t>「好</a:t>
            </a:r>
            <a:r>
              <a:rPr lang="zh-TW" altLang="en-US" sz="2400" dirty="0"/>
              <a:t>以智矯法，時以行雜公，法禁變易，號令數下者，可亡</a:t>
            </a:r>
            <a:r>
              <a:rPr lang="zh-TW" altLang="en-US" sz="2400" dirty="0" smtClean="0"/>
              <a:t>也」。</a:t>
            </a:r>
            <a:r>
              <a:rPr lang="en-US" altLang="zh-TW" sz="2400" dirty="0" smtClean="0"/>
              <a:t>(《</a:t>
            </a:r>
            <a:r>
              <a:rPr lang="zh-TW" altLang="en-US" sz="2400" dirty="0" smtClean="0"/>
              <a:t>亡</a:t>
            </a:r>
            <a:r>
              <a:rPr lang="zh-TW" altLang="en-US" sz="2400" dirty="0"/>
              <a:t>徵</a:t>
            </a:r>
            <a:r>
              <a:rPr lang="en-US" altLang="zh-TW" sz="2400" dirty="0" smtClean="0"/>
              <a:t>》)</a:t>
            </a:r>
          </a:p>
          <a:p>
            <a:pPr marL="0" indent="0">
              <a:buNone/>
            </a:pPr>
            <a:endParaRPr lang="en-US" altLang="zh-TW" sz="2400" u="sng" dirty="0" smtClean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400" u="sng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2400" dirty="0" smtClean="0"/>
              <a:t>p.s. </a:t>
            </a:r>
            <a:r>
              <a:rPr lang="zh-TW" altLang="en-US" sz="2400" dirty="0" smtClean="0"/>
              <a:t>當</a:t>
            </a:r>
            <a:r>
              <a:rPr lang="zh-TW" altLang="en-US" sz="2400" dirty="0"/>
              <a:t>環境發生重大變化時，制度也要隨勢而動，不能一成不變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zh-TW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400" dirty="0" smtClean="0"/>
              <a:t>「欲</a:t>
            </a:r>
            <a:r>
              <a:rPr lang="zh-TW" altLang="en-US" sz="2400" dirty="0"/>
              <a:t>以先王之政，治當世之民，皆守株之類</a:t>
            </a:r>
            <a:r>
              <a:rPr lang="zh-TW" altLang="en-US" sz="2400" dirty="0" smtClean="0"/>
              <a:t>也</a:t>
            </a:r>
            <a:r>
              <a:rPr lang="zh-TW" altLang="en-US" sz="2400" dirty="0"/>
              <a:t>」 </a:t>
            </a:r>
            <a:r>
              <a:rPr lang="zh-TW" altLang="en-US" sz="2400" dirty="0" smtClean="0"/>
              <a:t>。（</a:t>
            </a:r>
            <a:r>
              <a:rPr lang="en-US" altLang="zh-TW" sz="2400" dirty="0" smtClean="0"/>
              <a:t>《</a:t>
            </a:r>
            <a:r>
              <a:rPr lang="zh-TW" altLang="en-US" sz="2400" dirty="0" smtClean="0"/>
              <a:t>八</a:t>
            </a:r>
            <a:r>
              <a:rPr lang="zh-TW" altLang="en-US" sz="2400" dirty="0"/>
              <a:t>經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3200" dirty="0"/>
              <a:t> 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5681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法</a:t>
            </a:r>
            <a:r>
              <a:rPr lang="zh-TW" altLang="en-US" dirty="0" smtClean="0"/>
              <a:t>－法制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dirty="0">
                <a:latin typeface="+mn-ea"/>
              </a:rPr>
              <a:t>治術的實行依據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3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官方性＋公開性＋強制性＝偏向君主專權→</a:t>
            </a:r>
            <a:r>
              <a:rPr lang="zh-TW" altLang="zh-TW" sz="2800" dirty="0">
                <a:solidFill>
                  <a:srgbClr val="FF0000"/>
                </a:solidFill>
                <a:latin typeface="+mn-ea"/>
              </a:rPr>
              <a:t>導致暴政、酷</a:t>
            </a:r>
            <a:r>
              <a:rPr lang="zh-TW" altLang="zh-TW" sz="2800" dirty="0" smtClean="0">
                <a:solidFill>
                  <a:srgbClr val="FF0000"/>
                </a:solidFill>
                <a:latin typeface="+mn-ea"/>
              </a:rPr>
              <a:t>政</a:t>
            </a:r>
            <a:endParaRPr lang="en-US" altLang="zh-TW" sz="2800" dirty="0" smtClean="0">
              <a:solidFill>
                <a:srgbClr val="FF0000"/>
              </a:solidFill>
              <a:latin typeface="+mn-ea"/>
            </a:endParaRPr>
          </a:p>
          <a:p>
            <a:pPr lvl="0"/>
            <a:endParaRPr lang="en-US" altLang="zh-TW" sz="2800" dirty="0" smtClean="0">
              <a:solidFill>
                <a:srgbClr val="000000"/>
              </a:solidFill>
              <a:latin typeface="+mn-ea"/>
            </a:endParaRPr>
          </a:p>
          <a:p>
            <a:pPr lvl="0"/>
            <a:r>
              <a:rPr lang="zh-TW" altLang="en-US" sz="2800" dirty="0" smtClean="0">
                <a:solidFill>
                  <a:srgbClr val="000000"/>
                </a:solidFill>
                <a:latin typeface="+mn-ea"/>
              </a:rPr>
              <a:t>法的意義被淡化，</a:t>
            </a:r>
            <a:r>
              <a:rPr lang="zh-TW" altLang="zh-TW" sz="2800" dirty="0" smtClean="0">
                <a:solidFill>
                  <a:srgbClr val="000000"/>
                </a:solidFill>
                <a:latin typeface="+mn-ea"/>
              </a:rPr>
              <a:t>作為</a:t>
            </a:r>
            <a:r>
              <a:rPr lang="zh-TW" altLang="zh-TW" sz="2800" dirty="0">
                <a:solidFill>
                  <a:srgbClr val="000000"/>
                </a:solidFill>
                <a:latin typeface="+mn-ea"/>
              </a:rPr>
              <a:t>治術無大作用，成為空文，突顯出來的是術治，尤其是位勢、權勢之法</a:t>
            </a:r>
            <a:r>
              <a:rPr lang="zh-TW" altLang="zh-TW" sz="28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en-US" altLang="zh-TW" sz="2800" dirty="0" smtClean="0">
              <a:solidFill>
                <a:srgbClr val="000000"/>
              </a:solidFill>
              <a:latin typeface="+mn-ea"/>
            </a:endParaRPr>
          </a:p>
          <a:p>
            <a:pPr lvl="0"/>
            <a:r>
              <a:rPr lang="zh-TW" altLang="en-US" sz="2800" dirty="0" smtClean="0">
                <a:solidFill>
                  <a:srgbClr val="000000"/>
                </a:solidFill>
                <a:latin typeface="+mn-ea"/>
              </a:rPr>
              <a:t>這樣的法制觀念在成為社會的普遍價值後，成為極度不公平的普世價值觀：官方（上位者）擁有絕對的生殺大權；</a:t>
            </a:r>
            <a:r>
              <a:rPr lang="zh-TW" altLang="en-US" sz="2800" u="sng" dirty="0" smtClean="0">
                <a:solidFill>
                  <a:srgbClr val="000000"/>
                </a:solidFill>
                <a:latin typeface="+mn-ea"/>
              </a:rPr>
              <a:t>民眾不受法制保護</a:t>
            </a:r>
            <a:r>
              <a:rPr lang="zh-TW" altLang="en-US" sz="28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en-US" altLang="zh-TW" sz="2800" dirty="0" smtClean="0">
              <a:solidFill>
                <a:srgbClr val="000000"/>
              </a:solidFill>
              <a:latin typeface="+mn-ea"/>
            </a:endParaRPr>
          </a:p>
          <a:p>
            <a:pPr lvl="0"/>
            <a:endParaRPr lang="en-US" altLang="zh-TW" sz="2800" dirty="0" smtClean="0">
              <a:solidFill>
                <a:srgbClr val="000000"/>
              </a:solidFill>
              <a:latin typeface="+mn-ea"/>
            </a:endParaRPr>
          </a:p>
          <a:p>
            <a:pPr lvl="0"/>
            <a:r>
              <a:rPr lang="zh-TW" altLang="en-US" sz="2800" b="1" dirty="0" smtClean="0">
                <a:solidFill>
                  <a:srgbClr val="000000"/>
                </a:solidFill>
                <a:latin typeface="+mn-ea"/>
              </a:rPr>
              <a:t>法制</a:t>
            </a:r>
            <a:r>
              <a:rPr lang="zh-TW" altLang="en-US" sz="2800" b="1" dirty="0" smtClean="0">
                <a:latin typeface="+mn-ea"/>
              </a:rPr>
              <a:t>→治術的實行依據</a:t>
            </a:r>
            <a:endParaRPr lang="en-US" altLang="zh-TW" sz="2800" b="1" dirty="0" smtClean="0">
              <a:solidFill>
                <a:srgbClr val="000000"/>
              </a:solidFill>
              <a:latin typeface="+mn-ea"/>
            </a:endParaRPr>
          </a:p>
          <a:p>
            <a:pPr lvl="0"/>
            <a:endParaRPr lang="en-US" altLang="zh-TW" dirty="0" smtClean="0">
              <a:solidFill>
                <a:srgbClr val="0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15416"/>
            <a:ext cx="184731" cy="230832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900" b="0" i="0" u="none" strike="noStrike" cap="none" normalizeH="0" baseline="0" dirty="0" smtClean="0">
              <a:ln>
                <a:noFill/>
              </a:ln>
              <a:solidFill>
                <a:srgbClr val="990066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pic>
        <p:nvPicPr>
          <p:cNvPr id="2050" name="Picture 2" descr="http://www.chiculture.net/0305/html/images/teachers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-1524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97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發展背景：政治上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+mn-ea"/>
              </a:rPr>
              <a:t>周王室衰微，周天子淪為名義上共主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n-ea"/>
              </a:rPr>
              <a:t>→</a:t>
            </a:r>
            <a:r>
              <a:rPr lang="zh-TW" altLang="en-US" sz="2800" dirty="0">
                <a:latin typeface="+mn-ea"/>
              </a:rPr>
              <a:t>諸國</a:t>
            </a:r>
            <a:r>
              <a:rPr lang="zh-TW" altLang="en-US" sz="2800" dirty="0" smtClean="0">
                <a:latin typeface="+mn-ea"/>
              </a:rPr>
              <a:t>爭霸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n-ea"/>
              </a:rPr>
              <a:t>→社會動盪不安，</a:t>
            </a:r>
            <a:r>
              <a:rPr lang="zh-TW" altLang="en-US" sz="2800" b="1" dirty="0" smtClean="0">
                <a:latin typeface="+mn-ea"/>
              </a:rPr>
              <a:t>禮樂崩壞</a:t>
            </a:r>
            <a:r>
              <a:rPr lang="zh-TW" altLang="en-US" sz="2800" dirty="0" smtClean="0">
                <a:latin typeface="+mn-ea"/>
              </a:rPr>
              <a:t>（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百家爭鳴</a:t>
            </a:r>
            <a:r>
              <a:rPr lang="zh-TW" altLang="en-US" sz="2800" dirty="0" smtClean="0">
                <a:latin typeface="+mn-ea"/>
              </a:rPr>
              <a:t>）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n-ea"/>
              </a:rPr>
              <a:t>→戰國時期各國紛紛改革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n-ea"/>
              </a:rPr>
              <a:t>→君主專制</a:t>
            </a:r>
            <a:r>
              <a:rPr lang="zh-TW" altLang="zh-TW" sz="2800" dirty="0" smtClean="0">
                <a:latin typeface="+mn-ea"/>
              </a:rPr>
              <a:t>的中央集權制度</a:t>
            </a:r>
            <a:r>
              <a:rPr lang="zh-TW" altLang="zh-TW" sz="2800" dirty="0">
                <a:latin typeface="+mn-ea"/>
              </a:rPr>
              <a:t>與郡縣</a:t>
            </a:r>
            <a:r>
              <a:rPr lang="zh-TW" altLang="zh-TW" sz="2800" dirty="0" smtClean="0">
                <a:latin typeface="+mn-ea"/>
              </a:rPr>
              <a:t>制</a:t>
            </a:r>
            <a:r>
              <a:rPr lang="zh-TW" altLang="en-US" sz="2800" dirty="0" smtClean="0">
                <a:latin typeface="+mn-ea"/>
              </a:rPr>
              <a:t>　</a:t>
            </a:r>
            <a:r>
              <a:rPr lang="zh-TW" altLang="zh-TW" sz="2800" dirty="0" smtClean="0">
                <a:latin typeface="+mn-ea"/>
              </a:rPr>
              <a:t>取代</a:t>
            </a:r>
            <a:r>
              <a:rPr lang="zh-TW" altLang="en-US" sz="2800" dirty="0" smtClean="0">
                <a:latin typeface="+mn-ea"/>
              </a:rPr>
              <a:t>　</a:t>
            </a:r>
            <a:r>
              <a:rPr lang="zh-TW" altLang="zh-TW" sz="2800" dirty="0" smtClean="0">
                <a:latin typeface="+mn-ea"/>
              </a:rPr>
              <a:t>宗法</a:t>
            </a:r>
            <a:r>
              <a:rPr lang="zh-TW" altLang="zh-TW" sz="2800" dirty="0">
                <a:latin typeface="+mn-ea"/>
              </a:rPr>
              <a:t>分封</a:t>
            </a:r>
            <a:r>
              <a:rPr lang="zh-TW" altLang="zh-TW" sz="2800" dirty="0" smtClean="0">
                <a:latin typeface="+mn-ea"/>
              </a:rPr>
              <a:t>制度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　</a:t>
            </a:r>
            <a:r>
              <a:rPr lang="zh-TW" altLang="zh-TW" sz="2800" dirty="0" smtClean="0">
                <a:latin typeface="+mn-ea"/>
              </a:rPr>
              <a:t>軍功</a:t>
            </a:r>
            <a:r>
              <a:rPr lang="zh-TW" altLang="zh-TW" sz="2800" dirty="0">
                <a:latin typeface="+mn-ea"/>
              </a:rPr>
              <a:t>授爵的官僚</a:t>
            </a:r>
            <a:r>
              <a:rPr lang="zh-TW" altLang="zh-TW" sz="2800" dirty="0" smtClean="0">
                <a:latin typeface="+mn-ea"/>
              </a:rPr>
              <a:t>制度</a:t>
            </a:r>
            <a:r>
              <a:rPr lang="zh-TW" altLang="en-US" sz="2800" dirty="0" smtClean="0">
                <a:latin typeface="+mn-ea"/>
              </a:rPr>
              <a:t>　　　　　　　取</a:t>
            </a:r>
            <a:r>
              <a:rPr lang="zh-TW" altLang="zh-TW" sz="2800" dirty="0" smtClean="0">
                <a:latin typeface="+mn-ea"/>
              </a:rPr>
              <a:t>代</a:t>
            </a:r>
            <a:r>
              <a:rPr lang="zh-TW" altLang="en-US" sz="2800" dirty="0" smtClean="0">
                <a:latin typeface="+mn-ea"/>
              </a:rPr>
              <a:t>　</a:t>
            </a:r>
            <a:r>
              <a:rPr lang="zh-TW" altLang="zh-TW" sz="2800" dirty="0" smtClean="0">
                <a:latin typeface="+mn-ea"/>
              </a:rPr>
              <a:t>世</a:t>
            </a:r>
            <a:r>
              <a:rPr lang="zh-TW" altLang="zh-TW" sz="2800" dirty="0">
                <a:latin typeface="+mn-ea"/>
              </a:rPr>
              <a:t>卿世祿</a:t>
            </a:r>
            <a:r>
              <a:rPr lang="zh-TW" altLang="zh-TW" sz="2800" dirty="0" smtClean="0">
                <a:latin typeface="+mn-ea"/>
              </a:rPr>
              <a:t>制度</a:t>
            </a:r>
            <a:endParaRPr lang="en-US" altLang="zh-TW" sz="2800" dirty="0">
              <a:latin typeface="+mn-ea"/>
            </a:endParaRPr>
          </a:p>
          <a:p>
            <a:endParaRPr lang="zh-TW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5232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法－走向專制極權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韓非</a:t>
            </a:r>
            <a:r>
              <a:rPr lang="zh-TW" altLang="en-US" sz="2800" dirty="0"/>
              <a:t>在強調法的強制性時則有法權為君主專制的傾向。由批評儒家禮仁治國而忽視法度的一面，走向了極權、專制的一面，忽視了民本、民權、民主的法制基礎。其法成了絕對的外在強制。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096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術－</a:t>
            </a:r>
            <a:r>
              <a:rPr lang="zh-TW" altLang="en-US" dirty="0" smtClean="0"/>
              <a:t>何謂術？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「術」是統治者任免、考察、生殺官吏的</a:t>
            </a:r>
            <a:r>
              <a:rPr lang="zh-TW" altLang="en-US" sz="2800" dirty="0" smtClean="0"/>
              <a:t>權術與制度，</a:t>
            </a:r>
            <a:r>
              <a:rPr lang="zh-TW" altLang="en-US" sz="2800" dirty="0"/>
              <a:t>通過術治，統治者可獲得嚴密的控制力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/>
              <a:t>制度上有考核及賞罰</a:t>
            </a:r>
            <a:r>
              <a:rPr lang="zh-TW" altLang="en-US" sz="2800" dirty="0" smtClean="0"/>
              <a:t>制度。</a:t>
            </a:r>
            <a:endParaRPr lang="en-US" altLang="zh-TW" sz="2800" dirty="0" smtClean="0"/>
          </a:p>
          <a:p>
            <a:r>
              <a:rPr lang="zh-TW" altLang="en-US" sz="2800" dirty="0"/>
              <a:t>權術上有用人、用賢之術。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75418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術</a:t>
            </a:r>
            <a:r>
              <a:rPr lang="zh-TW" altLang="en-US" dirty="0" smtClean="0"/>
              <a:t>－考核制度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zh-TW" altLang="en-US" sz="2400" dirty="0" smtClean="0">
                <a:solidFill>
                  <a:srgbClr val="000000"/>
                </a:solidFill>
                <a:latin typeface="+mn-ea"/>
              </a:rPr>
              <a:t>中國史上</a:t>
            </a:r>
            <a:r>
              <a:rPr lang="zh-TW" altLang="zh-TW" sz="2400" dirty="0" smtClean="0">
                <a:solidFill>
                  <a:srgbClr val="000000"/>
                </a:solidFill>
                <a:latin typeface="+mn-ea"/>
              </a:rPr>
              <a:t>最早</a:t>
            </a:r>
            <a:r>
              <a:rPr lang="zh-TW" altLang="en-US" sz="2400" dirty="0" smtClean="0">
                <a:solidFill>
                  <a:srgbClr val="000000"/>
                </a:solidFill>
                <a:latin typeface="+mn-ea"/>
              </a:rPr>
              <a:t>的</a:t>
            </a:r>
            <a:r>
              <a:rPr lang="zh-TW" altLang="zh-TW" sz="2400" dirty="0" smtClean="0">
                <a:solidFill>
                  <a:srgbClr val="000000"/>
                </a:solidFill>
                <a:latin typeface="+mn-ea"/>
              </a:rPr>
              <a:t>考核制度。</a:t>
            </a:r>
            <a:endParaRPr lang="en-US" altLang="zh-TW" sz="2400" dirty="0" smtClean="0">
              <a:solidFill>
                <a:srgbClr val="000000"/>
              </a:solidFill>
              <a:latin typeface="+mn-ea"/>
            </a:endParaRPr>
          </a:p>
          <a:p>
            <a:pPr lvl="0"/>
            <a:endParaRPr lang="en-US" altLang="zh-TW" sz="2400" dirty="0" smtClean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b="1" dirty="0" smtClean="0">
                <a:latin typeface="+mn-ea"/>
              </a:rPr>
              <a:t>一、管理</a:t>
            </a:r>
            <a:r>
              <a:rPr lang="zh-TW" altLang="en-US" sz="2400" b="1" dirty="0">
                <a:latin typeface="+mn-ea"/>
              </a:rPr>
              <a:t>者本身要保持中立</a:t>
            </a:r>
            <a:r>
              <a:rPr lang="zh-TW" altLang="en-US" sz="2400" b="1" dirty="0" smtClean="0">
                <a:latin typeface="+mn-ea"/>
              </a:rPr>
              <a:t>。</a:t>
            </a:r>
            <a:endParaRPr lang="en-US" altLang="zh-TW" sz="2400" b="1" dirty="0" smtClean="0">
              <a:solidFill>
                <a:srgbClr val="000000"/>
              </a:solidFill>
              <a:latin typeface="+mn-ea"/>
            </a:endParaRPr>
          </a:p>
          <a:p>
            <a:r>
              <a:rPr lang="zh-TW" altLang="zh-TW" sz="2400" dirty="0"/>
              <a:t>對於人才的選拔</a:t>
            </a:r>
            <a:r>
              <a:rPr lang="zh-TW" altLang="zh-TW" sz="2400" dirty="0" smtClean="0"/>
              <a:t>，領導者</a:t>
            </a:r>
            <a:r>
              <a:rPr lang="zh-TW" altLang="zh-TW" sz="2400" dirty="0"/>
              <a:t>不可能親自發現和選拔</a:t>
            </a:r>
            <a:r>
              <a:rPr lang="zh-TW" altLang="zh-TW" sz="2400" dirty="0" smtClean="0"/>
              <a:t>人才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zh-TW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400" dirty="0" smtClean="0">
                <a:latin typeface="+mn-ea"/>
              </a:rPr>
              <a:t>「</a:t>
            </a:r>
            <a:r>
              <a:rPr lang="zh-TW" altLang="en-US" sz="2400" dirty="0"/>
              <a:t>夫為人主而身察百官，則</a:t>
            </a:r>
            <a:r>
              <a:rPr lang="zh-TW" altLang="zh-TW" sz="2400" dirty="0" smtClean="0"/>
              <a:t>日</a:t>
            </a:r>
            <a:r>
              <a:rPr lang="zh-TW" altLang="zh-TW" sz="2400" dirty="0"/>
              <a:t>不足，力不給。且上用目，則下飾觀；上用耳，則下飾聲；上用慮，則下繁</a:t>
            </a:r>
            <a:r>
              <a:rPr lang="zh-TW" altLang="zh-TW" sz="2400" dirty="0" smtClean="0"/>
              <a:t>辭</a:t>
            </a:r>
            <a:r>
              <a:rPr lang="zh-TW" altLang="en-US" sz="2400" dirty="0" smtClean="0">
                <a:latin typeface="+mn-ea"/>
              </a:rPr>
              <a:t>」。</a:t>
            </a:r>
            <a:r>
              <a:rPr lang="zh-TW" altLang="zh-TW" sz="2400" dirty="0" smtClean="0"/>
              <a:t>（《有</a:t>
            </a:r>
            <a:r>
              <a:rPr lang="zh-TW" altLang="zh-TW" sz="2400" dirty="0"/>
              <a:t>度》</a:t>
            </a:r>
            <a:r>
              <a:rPr lang="zh-TW" altLang="zh-TW" sz="2400" dirty="0" smtClean="0"/>
              <a:t>）</a:t>
            </a:r>
            <a:endParaRPr lang="en-US" altLang="zh-TW" sz="2400" dirty="0"/>
          </a:p>
          <a:p>
            <a:r>
              <a:rPr lang="zh-TW" altLang="zh-TW" sz="2400" dirty="0"/>
              <a:t>依靠制度選拔人才</a:t>
            </a:r>
            <a:r>
              <a:rPr lang="zh-TW" altLang="zh-TW" sz="2400" dirty="0" smtClean="0"/>
              <a:t>，</a:t>
            </a:r>
            <a:r>
              <a:rPr lang="zh-TW" altLang="en-US" sz="2400" dirty="0" smtClean="0"/>
              <a:t>才</a:t>
            </a:r>
            <a:r>
              <a:rPr lang="zh-TW" altLang="en-US" sz="2400" dirty="0"/>
              <a:t>能</a:t>
            </a:r>
            <a:r>
              <a:rPr lang="zh-TW" altLang="zh-TW" sz="2400" u="sng" dirty="0" smtClean="0"/>
              <a:t>減少</a:t>
            </a:r>
            <a:r>
              <a:rPr lang="zh-TW" altLang="zh-TW" sz="2400" u="sng" dirty="0"/>
              <a:t>選拔中的主觀</a:t>
            </a:r>
            <a:r>
              <a:rPr lang="zh-TW" altLang="zh-TW" sz="2400" u="sng" dirty="0" smtClean="0"/>
              <a:t>因素</a:t>
            </a:r>
            <a:endParaRPr lang="en-US" altLang="zh-TW" sz="2400" u="sng" dirty="0" smtClean="0"/>
          </a:p>
          <a:p>
            <a:pPr marL="0" indent="0">
              <a:buNone/>
            </a:pPr>
            <a:r>
              <a:rPr lang="zh-TW" altLang="zh-TW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400" dirty="0">
                <a:latin typeface="+mn-ea"/>
              </a:rPr>
              <a:t>「</a:t>
            </a:r>
            <a:r>
              <a:rPr lang="zh-TW" altLang="zh-TW" sz="2400" dirty="0" smtClean="0"/>
              <a:t>有</a:t>
            </a:r>
            <a:r>
              <a:rPr lang="zh-TW" altLang="zh-TW" sz="2400" dirty="0"/>
              <a:t>賢不肖而無愛惡，有愚智而無非</a:t>
            </a:r>
            <a:r>
              <a:rPr lang="zh-TW" altLang="zh-TW" sz="2400" dirty="0" smtClean="0"/>
              <a:t>譽</a:t>
            </a:r>
            <a:r>
              <a:rPr lang="zh-TW" altLang="en-US" sz="2400" dirty="0" smtClean="0">
                <a:latin typeface="+mn-ea"/>
              </a:rPr>
              <a:t>」。</a:t>
            </a:r>
            <a:r>
              <a:rPr lang="zh-TW" altLang="zh-TW" sz="2400" dirty="0" smtClean="0"/>
              <a:t>（</a:t>
            </a:r>
            <a:r>
              <a:rPr lang="zh-TW" altLang="zh-TW" sz="2400" dirty="0"/>
              <a:t>《有度》</a:t>
            </a:r>
            <a:r>
              <a:rPr lang="zh-TW" altLang="zh-TW" sz="2400" dirty="0" smtClean="0"/>
              <a:t>）</a:t>
            </a:r>
            <a:endParaRPr lang="en-US" altLang="zh-TW" sz="2400" dirty="0" smtClean="0">
              <a:latin typeface="+mn-ea"/>
            </a:endParaRPr>
          </a:p>
          <a:p>
            <a:r>
              <a:rPr lang="zh-TW" altLang="en-US" sz="2400" dirty="0" smtClean="0">
                <a:latin typeface="+mn-ea"/>
              </a:rPr>
              <a:t>不參與才能有公正的結論</a:t>
            </a:r>
            <a:endParaRPr lang="en-US" altLang="zh-TW" sz="24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zh-TW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400" dirty="0" smtClean="0"/>
              <a:t>「彼自離之，吾因以知之；是非輻湊，上不與構」。（</a:t>
            </a:r>
            <a:r>
              <a:rPr lang="en-US" altLang="zh-TW" sz="2400" dirty="0" smtClean="0"/>
              <a:t>《</a:t>
            </a:r>
            <a:r>
              <a:rPr lang="zh-TW" altLang="en-US" sz="2400" dirty="0" smtClean="0"/>
              <a:t>揚榷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）</a:t>
            </a:r>
            <a:endParaRPr lang="zh-TW" altLang="en-US" sz="2400" u="sng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zh-TW" altLang="en-US" sz="2400" u="sng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zh-TW" altLang="en-US" sz="2400" dirty="0"/>
          </a:p>
          <a:p>
            <a:endParaRPr lang="en-US" altLang="zh-TW" sz="2400" dirty="0" smtClean="0">
              <a:latin typeface="+mn-ea"/>
            </a:endParaRPr>
          </a:p>
          <a:p>
            <a:pPr marL="0" indent="0">
              <a:buNone/>
            </a:pPr>
            <a:endParaRPr lang="en-US" altLang="zh-TW" sz="2400" dirty="0" smtClean="0">
              <a:latin typeface="+mn-ea"/>
            </a:endParaRPr>
          </a:p>
          <a:p>
            <a:pPr marL="0" indent="0">
              <a:buNone/>
            </a:pPr>
            <a:endParaRPr lang="en-US" altLang="zh-TW" sz="2400" dirty="0" smtClean="0">
              <a:latin typeface="+mn-ea"/>
            </a:endParaRPr>
          </a:p>
        </p:txBody>
      </p:sp>
      <p:pic>
        <p:nvPicPr>
          <p:cNvPr id="3074" name="Picture 2" descr="http://www.chiculture.net/0305/html/images/teachers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538" y="-1524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87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術－考核制度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400" b="1" dirty="0" smtClean="0"/>
              <a:t>二、實際考核</a:t>
            </a:r>
            <a:endParaRPr lang="en-US" altLang="zh-TW" sz="2400" b="1" dirty="0" smtClean="0"/>
          </a:p>
          <a:p>
            <a:r>
              <a:rPr lang="zh-TW" altLang="en-US" sz="2400" dirty="0" smtClean="0"/>
              <a:t>用人取賢，是否賢者，只有在</a:t>
            </a:r>
            <a:r>
              <a:rPr lang="zh-TW" altLang="en-US" sz="2400" u="sng" dirty="0" smtClean="0"/>
              <a:t>實際官位上考核</a:t>
            </a:r>
            <a:r>
              <a:rPr lang="zh-TW" altLang="en-US" sz="2400" dirty="0" smtClean="0"/>
              <a:t>才能知道。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400" dirty="0" smtClean="0"/>
              <a:t>一</a:t>
            </a:r>
            <a:r>
              <a:rPr lang="zh-TW" altLang="en-US" sz="2400" dirty="0"/>
              <a:t>個人是否是大力士，讓他舉一下鼎俎等重物即可知道。</a:t>
            </a:r>
          </a:p>
          <a:p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b="1" dirty="0" smtClean="0"/>
              <a:t>三、目標考核</a:t>
            </a:r>
            <a:endParaRPr lang="en-US" altLang="zh-TW" sz="2400" b="1" dirty="0" smtClean="0"/>
          </a:p>
          <a:p>
            <a:r>
              <a:rPr lang="zh-TW" altLang="zh-TW" sz="2400" dirty="0" smtClean="0"/>
              <a:t>管理</a:t>
            </a:r>
            <a:r>
              <a:rPr lang="zh-TW" altLang="zh-TW" sz="2400" dirty="0"/>
              <a:t>者首先要根據下屬的言論判斷其應該達到的目標，然後</a:t>
            </a:r>
            <a:r>
              <a:rPr lang="zh-TW" altLang="zh-TW" sz="2400" dirty="0" smtClean="0"/>
              <a:t>考核其</a:t>
            </a:r>
            <a:r>
              <a:rPr lang="zh-TW" altLang="zh-TW" sz="2400" dirty="0"/>
              <a:t>實際</a:t>
            </a:r>
            <a:r>
              <a:rPr lang="zh-TW" altLang="zh-TW" sz="2400" dirty="0" smtClean="0"/>
              <a:t>是否</a:t>
            </a:r>
            <a:r>
              <a:rPr lang="zh-TW" altLang="en-US" sz="2400" dirty="0" smtClean="0"/>
              <a:t>確切</a:t>
            </a:r>
            <a:r>
              <a:rPr lang="zh-TW" altLang="zh-TW" sz="2400" dirty="0" smtClean="0"/>
              <a:t>達到</a:t>
            </a:r>
            <a:r>
              <a:rPr lang="zh-TW" altLang="en-US" sz="2400" dirty="0" smtClean="0"/>
              <a:t>該目標，如此</a:t>
            </a:r>
            <a:r>
              <a:rPr lang="zh-TW" altLang="zh-TW" sz="2400" dirty="0" smtClean="0"/>
              <a:t>下屬</a:t>
            </a:r>
            <a:r>
              <a:rPr lang="zh-TW" altLang="zh-TW" sz="2400" dirty="0"/>
              <a:t>就不敢言過其實，立下不切實際的目標</a:t>
            </a:r>
            <a:r>
              <a:rPr lang="zh-TW" altLang="zh-TW" sz="2400" dirty="0" smtClean="0"/>
              <a:t>，立</a:t>
            </a:r>
            <a:r>
              <a:rPr lang="zh-TW" altLang="zh-TW" sz="2400" dirty="0"/>
              <a:t>下目標後也會竭盡全力的去完成</a:t>
            </a:r>
            <a:r>
              <a:rPr lang="zh-TW" altLang="zh-TW" sz="2400" dirty="0" smtClean="0"/>
              <a:t>。</a:t>
            </a:r>
            <a:endParaRPr lang="en-US" altLang="zh-TW" sz="2400" dirty="0"/>
          </a:p>
          <a:p>
            <a:pPr marL="0" indent="0">
              <a:buNone/>
            </a:pP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400" dirty="0" smtClean="0">
                <a:latin typeface="+mn-ea"/>
              </a:rPr>
              <a:t>「</a:t>
            </a:r>
            <a:r>
              <a:rPr lang="zh-TW" altLang="zh-TW" sz="2400" dirty="0" smtClean="0"/>
              <a:t>群臣</a:t>
            </a:r>
            <a:r>
              <a:rPr lang="zh-TW" altLang="zh-TW" sz="2400" dirty="0"/>
              <a:t>陳其言，君以其主授其事，事以責其功。功當其事，事當其言，則賞；功不當其事，事不當其言，則</a:t>
            </a:r>
            <a:r>
              <a:rPr lang="zh-TW" altLang="zh-TW" sz="2400" dirty="0" smtClean="0"/>
              <a:t>誅</a:t>
            </a:r>
            <a:r>
              <a:rPr lang="zh-TW" altLang="en-US" sz="2400" dirty="0" smtClean="0">
                <a:latin typeface="+mn-ea"/>
              </a:rPr>
              <a:t>」。</a:t>
            </a:r>
            <a:r>
              <a:rPr lang="zh-TW" altLang="zh-TW" sz="2400" dirty="0" smtClean="0"/>
              <a:t>（《主</a:t>
            </a:r>
            <a:r>
              <a:rPr lang="zh-TW" altLang="zh-TW" sz="2400" dirty="0"/>
              <a:t>道》</a:t>
            </a:r>
            <a:r>
              <a:rPr lang="zh-TW" altLang="zh-TW" sz="2400" dirty="0" smtClean="0"/>
              <a:t>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257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術－考核制度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考核制度操考自申不害的「</a:t>
            </a:r>
            <a:r>
              <a:rPr lang="zh-TW" altLang="en-US" sz="2800" dirty="0" smtClean="0">
                <a:solidFill>
                  <a:srgbClr val="0070C0"/>
                </a:solidFill>
              </a:rPr>
              <a:t>形</a:t>
            </a:r>
            <a:r>
              <a:rPr lang="zh-TW" altLang="en-US" sz="2800" dirty="0">
                <a:solidFill>
                  <a:srgbClr val="0070C0"/>
                </a:solidFill>
              </a:rPr>
              <a:t>名參同</a:t>
            </a:r>
            <a:r>
              <a:rPr lang="zh-TW" altLang="en-US" sz="2800" dirty="0" smtClean="0"/>
              <a:t>」。</a:t>
            </a:r>
            <a:endParaRPr lang="en-US" altLang="zh-TW" sz="2800" dirty="0" smtClean="0"/>
          </a:p>
          <a:p>
            <a:r>
              <a:rPr lang="zh-TW" altLang="en-US" sz="2800" dirty="0"/>
              <a:t>「形名參同」是申不害發明的行政管理方法</a:t>
            </a:r>
            <a:r>
              <a:rPr lang="zh-TW" altLang="en-US" sz="2800" dirty="0" smtClean="0"/>
              <a:t>。</a:t>
            </a:r>
            <a:r>
              <a:rPr lang="zh-TW" altLang="en-US" sz="2800" dirty="0"/>
              <a:t>理論</a:t>
            </a:r>
            <a:r>
              <a:rPr lang="zh-TW" altLang="en-US" sz="2800" dirty="0" smtClean="0"/>
              <a:t>認為君主</a:t>
            </a:r>
            <a:r>
              <a:rPr lang="zh-TW" altLang="en-US" sz="2800" dirty="0"/>
              <a:t>的個人能力是絕對有限度的</a:t>
            </a:r>
            <a:r>
              <a:rPr lang="zh-TW" altLang="en-US" sz="2800" dirty="0" smtClean="0"/>
              <a:t>，對於</a:t>
            </a:r>
            <a:r>
              <a:rPr lang="zh-TW" altLang="en-US" sz="2800" dirty="0"/>
              <a:t>臣下就必須施行較客觀方式來衡量其執政成效，由官員先行向上進行任務預算申報「名」，再以其完成的限期實際成績「形」，進行二者間的差異分析「參同」，來做為對官員的成效考核。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/>
          </a:p>
          <a:p>
            <a:r>
              <a:rPr lang="zh-TW" altLang="en-US" sz="2800" dirty="0" smtClean="0"/>
              <a:t>考核制度之優：</a:t>
            </a:r>
            <a:r>
              <a:rPr lang="zh-TW" altLang="en-US" sz="2800" dirty="0"/>
              <a:t>拋開君主極權的外殼，有其合理性。客觀考核，用公平的尺度審查，是結構合理、公正的社會之所需。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34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術</a:t>
            </a:r>
            <a:r>
              <a:rPr lang="zh-TW" altLang="en-US" dirty="0" smtClean="0"/>
              <a:t>－賞</a:t>
            </a:r>
            <a:r>
              <a:rPr lang="zh-TW" altLang="en-US" dirty="0"/>
              <a:t>罰</a:t>
            </a:r>
            <a:r>
              <a:rPr lang="zh-TW" altLang="en-US" dirty="0" smtClean="0"/>
              <a:t>制度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08421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賞罰獎懲</a:t>
            </a:r>
            <a:r>
              <a:rPr lang="zh-TW" altLang="en-US" sz="2800" dirty="0" smtClean="0"/>
              <a:t>是法制社會</a:t>
            </a:r>
            <a:r>
              <a:rPr lang="zh-TW" altLang="en-US" sz="2800" dirty="0"/>
              <a:t>所必須的，通過獎賞與懲罰，引導社會成員有所遵行與克服，</a:t>
            </a:r>
            <a:r>
              <a:rPr lang="zh-TW" altLang="en-US" sz="2800" dirty="0" smtClean="0"/>
              <a:t>進而使社會穩定。</a:t>
            </a:r>
            <a:endParaRPr lang="en-US" altLang="zh-TW" sz="2800" dirty="0" smtClean="0"/>
          </a:p>
          <a:p>
            <a:r>
              <a:rPr lang="zh-TW" altLang="en-US" sz="2800" dirty="0" smtClean="0"/>
              <a:t>韓非強調</a:t>
            </a:r>
            <a:r>
              <a:rPr lang="zh-TW" altLang="en-US" sz="2800" dirty="0"/>
              <a:t>賞罰的社會示範引導</a:t>
            </a:r>
            <a:r>
              <a:rPr lang="zh-TW" altLang="en-US" sz="2800" dirty="0" smtClean="0"/>
              <a:t>作用　</a:t>
            </a:r>
            <a:r>
              <a:rPr lang="en-US" altLang="zh-TW" sz="28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800" b="1" dirty="0" smtClean="0"/>
              <a:t>君權加強賞罰的權威性</a:t>
            </a:r>
            <a:endParaRPr lang="en-US" altLang="zh-TW" sz="2800" dirty="0" smtClean="0"/>
          </a:p>
          <a:p>
            <a:r>
              <a:rPr lang="zh-TW" altLang="en-US" sz="2800" dirty="0" smtClean="0"/>
              <a:t>賞罰的唯一</a:t>
            </a:r>
            <a:r>
              <a:rPr lang="zh-TW" altLang="en-US" sz="2800" dirty="0"/>
              <a:t>依據是</a:t>
            </a:r>
            <a:r>
              <a:rPr lang="zh-TW" altLang="en-US" sz="2800" b="1" dirty="0">
                <a:solidFill>
                  <a:srgbClr val="FF0000"/>
                </a:solidFill>
              </a:rPr>
              <a:t>有功</a:t>
            </a:r>
            <a:r>
              <a:rPr lang="zh-TW" altLang="en-US" sz="2800" dirty="0"/>
              <a:t>，獎功行賞，無功受罰，在功過面前，賞罰一致，人人</a:t>
            </a:r>
            <a:r>
              <a:rPr lang="zh-TW" altLang="en-US" sz="2800" dirty="0" smtClean="0"/>
              <a:t>平等</a:t>
            </a:r>
            <a:r>
              <a:rPr lang="zh-TW" altLang="en-US" sz="2800" dirty="0"/>
              <a:t>　</a:t>
            </a:r>
            <a:r>
              <a:rPr lang="en-US" altLang="zh-TW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800" b="1" dirty="0" smtClean="0"/>
              <a:t>賞罰</a:t>
            </a:r>
            <a:r>
              <a:rPr lang="zh-TW" altLang="en-US" sz="2800" b="1" dirty="0"/>
              <a:t>要求公平</a:t>
            </a:r>
            <a:r>
              <a:rPr lang="zh-TW" altLang="en-US" sz="2800" b="1" dirty="0" smtClean="0"/>
              <a:t>性</a:t>
            </a:r>
            <a:endParaRPr lang="en-US" altLang="zh-TW" sz="2800" b="1" dirty="0" smtClean="0"/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於</a:t>
            </a:r>
            <a:r>
              <a:rPr lang="zh-TW" altLang="en-US" sz="2800" dirty="0"/>
              <a:t>賞法制度，君權已不具實質意義，</a:t>
            </a:r>
            <a:r>
              <a:rPr lang="zh-TW" altLang="en-US" sz="2800" u="sng" dirty="0"/>
              <a:t>賞罰已成了社會維繫力量和組織結構手段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algn="r"/>
            <a:r>
              <a:rPr lang="zh-TW" altLang="en-US" sz="2400" dirty="0" smtClean="0"/>
              <a:t>影片：英雄（１：４９：０９）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1019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術</a:t>
            </a:r>
            <a:r>
              <a:rPr lang="zh-TW" altLang="en-US" dirty="0" smtClean="0"/>
              <a:t>－賞罰制度之優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韓非關於賞罰獎懲的思想是從法治與治術角度提出來的，剝去其借用的君主專制之外殼，有其合理性。特別是他既講罰，又講賞，從思想方法上講求</a:t>
            </a:r>
            <a:r>
              <a:rPr lang="zh-TW" altLang="en-US" sz="2800" dirty="0">
                <a:solidFill>
                  <a:srgbClr val="0070C0"/>
                </a:solidFill>
              </a:rPr>
              <a:t>全面性</a:t>
            </a:r>
            <a:r>
              <a:rPr lang="zh-TW" altLang="en-US" sz="2800" dirty="0"/>
              <a:t>。這與韓非自己的整體思想有所偏激不同。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107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術</a:t>
            </a:r>
            <a:r>
              <a:rPr lang="zh-TW" altLang="en-US" dirty="0" smtClean="0"/>
              <a:t>－用人之術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>
            <a:normAutofit lnSpcReduction="10000"/>
          </a:bodyPr>
          <a:lstStyle/>
          <a:p>
            <a:r>
              <a:rPr lang="zh-TW" altLang="en-US" sz="2800" b="1" dirty="0" smtClean="0"/>
              <a:t>用人之術</a:t>
            </a:r>
            <a:r>
              <a:rPr lang="zh-TW" altLang="en-US" sz="2800" b="1" dirty="0"/>
              <a:t>：</a:t>
            </a:r>
            <a:r>
              <a:rPr lang="zh-TW" altLang="en-US" sz="2800" b="1" dirty="0" smtClean="0"/>
              <a:t>術</a:t>
            </a:r>
            <a:r>
              <a:rPr lang="zh-TW" altLang="en-US" sz="2800" b="1" dirty="0"/>
              <a:t>的集中</a:t>
            </a:r>
            <a:r>
              <a:rPr lang="zh-TW" altLang="en-US" sz="2800" b="1" dirty="0" smtClean="0"/>
              <a:t>體現</a:t>
            </a:r>
            <a:endParaRPr lang="en-US" altLang="zh-TW" sz="2800" b="1" dirty="0" smtClean="0"/>
          </a:p>
          <a:p>
            <a:r>
              <a:rPr lang="zh-TW" altLang="en-US" sz="2800" dirty="0" smtClean="0">
                <a:solidFill>
                  <a:srgbClr val="FF0000"/>
                </a:solidFill>
              </a:rPr>
              <a:t>術</a:t>
            </a:r>
            <a:r>
              <a:rPr lang="zh-TW" altLang="en-US" sz="2800" dirty="0">
                <a:solidFill>
                  <a:srgbClr val="FF0000"/>
                </a:solidFill>
              </a:rPr>
              <a:t>不欲</a:t>
            </a:r>
            <a:r>
              <a:rPr lang="zh-TW" altLang="en-US" sz="2800" dirty="0" smtClean="0">
                <a:solidFill>
                  <a:srgbClr val="FF0000"/>
                </a:solidFill>
              </a:rPr>
              <a:t>見</a:t>
            </a:r>
            <a:r>
              <a:rPr lang="zh-TW" altLang="en-US" sz="2800" dirty="0"/>
              <a:t>：</a:t>
            </a:r>
            <a:r>
              <a:rPr lang="zh-TW" altLang="en-US" sz="2800" dirty="0" smtClean="0"/>
              <a:t>君主不可讓臣民知道其任或免、賞或罰、生或殺的結果，君主要將</a:t>
            </a:r>
            <a:r>
              <a:rPr lang="zh-TW" altLang="en-US" sz="2800" dirty="0"/>
              <a:t>「術」「藏之於胸中」，使群臣猜不透君主的</a:t>
            </a:r>
            <a:r>
              <a:rPr lang="zh-TW" altLang="en-US" sz="2800" dirty="0" smtClean="0"/>
              <a:t>想法，或</a:t>
            </a:r>
            <a:r>
              <a:rPr lang="zh-TW" altLang="en-US" sz="2800" dirty="0"/>
              <a:t>吉或凶，或福或禍，命運完全操縱在君主手中。</a:t>
            </a:r>
            <a:endParaRPr lang="en-US" altLang="zh-TW" sz="2800" dirty="0" smtClean="0"/>
          </a:p>
          <a:p>
            <a:r>
              <a:rPr lang="zh-TW" altLang="en-US" sz="2800" dirty="0"/>
              <a:t>為</a:t>
            </a:r>
            <a:r>
              <a:rPr lang="zh-TW" altLang="en-US" sz="2800" dirty="0" smtClean="0"/>
              <a:t>一種</a:t>
            </a:r>
            <a:r>
              <a:rPr lang="zh-TW" altLang="en-US" sz="2800" dirty="0"/>
              <a:t>用人制度，</a:t>
            </a:r>
            <a:r>
              <a:rPr lang="zh-TW" altLang="en-US" sz="2800" dirty="0" smtClean="0"/>
              <a:t>也是操縱</a:t>
            </a:r>
            <a:r>
              <a:rPr lang="zh-TW" altLang="en-US" sz="2800" dirty="0"/>
              <a:t>控制之術。在術治之下，臣民們沒有一點自主、自立、自為的餘地，一切權力全部收歸於君主，普天之下，只有君王一人作主。</a:t>
            </a:r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何以術治？</a:t>
            </a:r>
            <a:r>
              <a:rPr lang="zh-TW" altLang="en-US" sz="2800" dirty="0" smtClean="0">
                <a:solidFill>
                  <a:srgbClr val="FF0000"/>
                </a:solidFill>
              </a:rPr>
              <a:t>除奸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271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術－用賢？忌賢？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/>
          <a:lstStyle/>
          <a:p>
            <a:pPr lvl="0"/>
            <a:r>
              <a:rPr lang="zh-TW" altLang="zh-TW" sz="2800" dirty="0">
                <a:solidFill>
                  <a:srgbClr val="000000"/>
                </a:solidFill>
                <a:latin typeface="+mn-ea"/>
              </a:rPr>
              <a:t>官職本應由賢者</a:t>
            </a:r>
            <a:r>
              <a:rPr lang="zh-TW" altLang="zh-TW" sz="2800" dirty="0" smtClean="0">
                <a:solidFill>
                  <a:srgbClr val="000000"/>
                </a:solidFill>
                <a:latin typeface="+mn-ea"/>
              </a:rPr>
              <a:t>出任→「官職</a:t>
            </a:r>
            <a:r>
              <a:rPr lang="zh-TW" altLang="zh-TW" sz="2800" dirty="0">
                <a:solidFill>
                  <a:srgbClr val="000000"/>
                </a:solidFill>
                <a:latin typeface="+mn-ea"/>
              </a:rPr>
              <a:t>所以任賢</a:t>
            </a:r>
            <a:r>
              <a:rPr lang="zh-TW" altLang="zh-TW" sz="2800" dirty="0" smtClean="0">
                <a:solidFill>
                  <a:srgbClr val="000000"/>
                </a:solidFill>
                <a:latin typeface="+mn-ea"/>
              </a:rPr>
              <a:t>也」。</a:t>
            </a:r>
            <a:endParaRPr lang="en-US" altLang="zh-TW" sz="2800" dirty="0" smtClean="0">
              <a:solidFill>
                <a:srgbClr val="000000"/>
              </a:solidFill>
              <a:latin typeface="+mn-ea"/>
            </a:endParaRPr>
          </a:p>
          <a:p>
            <a:pPr lvl="0"/>
            <a:r>
              <a:rPr lang="zh-TW" altLang="en-US" sz="2800" dirty="0" smtClean="0">
                <a:solidFill>
                  <a:srgbClr val="000000"/>
                </a:solidFill>
                <a:latin typeface="+mn-ea"/>
              </a:rPr>
              <a:t>法家認為賢人非為道得之人，</a:t>
            </a:r>
            <a:r>
              <a:rPr lang="zh-TW" altLang="en-US" sz="2800" b="1" dirty="0" smtClean="0">
                <a:solidFill>
                  <a:srgbClr val="000000"/>
                </a:solidFill>
                <a:latin typeface="+mn-ea"/>
              </a:rPr>
              <a:t>更非不為團體所控制之人</a:t>
            </a:r>
            <a:r>
              <a:rPr lang="zh-TW" altLang="en-US" sz="2800" dirty="0" smtClean="0">
                <a:solidFill>
                  <a:srgbClr val="000000"/>
                </a:solidFill>
                <a:latin typeface="+mn-ea"/>
              </a:rPr>
              <a:t>，所謂賢者是能有所用於團體，也能被團體所用之人。</a:t>
            </a:r>
            <a:endParaRPr lang="en-US" altLang="zh-TW" sz="2800" dirty="0" smtClean="0">
              <a:solidFill>
                <a:srgbClr val="000000"/>
              </a:solidFill>
              <a:latin typeface="+mn-ea"/>
            </a:endParaRPr>
          </a:p>
          <a:p>
            <a:pPr marL="0" lvl="0" indent="0">
              <a:buNone/>
            </a:pPr>
            <a:r>
              <a:rPr lang="zh-TW" altLang="zh-TW" sz="2800" dirty="0" smtClean="0">
                <a:solidFill>
                  <a:srgbClr val="000000"/>
                </a:solidFill>
                <a:latin typeface="+mn-ea"/>
              </a:rPr>
              <a:t>→</a:t>
            </a:r>
            <a:r>
              <a:rPr lang="zh-TW" altLang="zh-TW" sz="2800" u="sng" dirty="0">
                <a:solidFill>
                  <a:srgbClr val="000000"/>
                </a:solidFill>
                <a:latin typeface="+mn-ea"/>
              </a:rPr>
              <a:t>賢、</a:t>
            </a:r>
            <a:r>
              <a:rPr lang="zh-TW" altLang="zh-TW" sz="2800" u="sng" dirty="0" smtClean="0">
                <a:solidFill>
                  <a:srgbClr val="000000"/>
                </a:solidFill>
                <a:latin typeface="+mn-ea"/>
              </a:rPr>
              <a:t>勢不相容</a:t>
            </a:r>
            <a:endParaRPr lang="en-US" altLang="zh-TW" sz="2800" u="sng" dirty="0" smtClean="0">
              <a:solidFill>
                <a:srgbClr val="000000"/>
              </a:solidFill>
              <a:latin typeface="+mn-ea"/>
            </a:endParaRPr>
          </a:p>
          <a:p>
            <a:endParaRPr lang="zh-TW" altLang="en-US" dirty="0"/>
          </a:p>
        </p:txBody>
      </p:sp>
      <p:pic>
        <p:nvPicPr>
          <p:cNvPr id="4100" name="Picture 4" descr="http://www.chiculture.net/0305/html/images/sla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-236538"/>
            <a:ext cx="2381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2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778" y="73473"/>
            <a:ext cx="5746079" cy="6784527"/>
          </a:xfrm>
        </p:spPr>
      </p:pic>
    </p:spTree>
    <p:extLst>
      <p:ext uri="{BB962C8B-B14F-4D97-AF65-F5344CB8AC3E}">
        <p14:creationId xmlns:p14="http://schemas.microsoft.com/office/powerpoint/2010/main" val="36396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發展背景</a:t>
            </a:r>
            <a:r>
              <a:rPr lang="zh-TW" altLang="en-US" dirty="0" smtClean="0"/>
              <a:t>：經濟上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+mn-ea"/>
              </a:rPr>
              <a:t>鐵器普及→</a:t>
            </a:r>
            <a:r>
              <a:rPr lang="zh-TW" altLang="zh-TW" sz="2800" dirty="0">
                <a:latin typeface="+mn-ea"/>
              </a:rPr>
              <a:t>農業</a:t>
            </a:r>
            <a:r>
              <a:rPr lang="zh-TW" altLang="zh-TW" sz="2800" dirty="0" smtClean="0">
                <a:latin typeface="+mn-ea"/>
              </a:rPr>
              <a:t>生產力提高</a:t>
            </a:r>
            <a:r>
              <a:rPr lang="zh-TW" altLang="en-US" sz="2800" dirty="0" smtClean="0">
                <a:latin typeface="+mn-ea"/>
              </a:rPr>
              <a:t>→農耕方式：個體耕作代替</a:t>
            </a:r>
            <a:r>
              <a:rPr lang="zh-TW" altLang="zh-TW" sz="2800" dirty="0">
                <a:latin typeface="+mn-ea"/>
              </a:rPr>
              <a:t>集體</a:t>
            </a:r>
            <a:r>
              <a:rPr lang="zh-TW" altLang="zh-TW" sz="2800" dirty="0" smtClean="0">
                <a:latin typeface="+mn-ea"/>
              </a:rPr>
              <a:t>協作</a:t>
            </a:r>
            <a:r>
              <a:rPr lang="zh-TW" altLang="en-US" sz="2800" dirty="0" smtClean="0">
                <a:latin typeface="+mn-ea"/>
              </a:rPr>
              <a:t>→個體經濟佔主導地位</a:t>
            </a:r>
            <a:endParaRPr lang="en-US" altLang="zh-TW" sz="2800" dirty="0" smtClean="0">
              <a:latin typeface="+mn-ea"/>
            </a:endParaRPr>
          </a:p>
          <a:p>
            <a:endParaRPr lang="zh-TW" altLang="zh-TW" sz="2800" dirty="0">
              <a:latin typeface="+mn-ea"/>
            </a:endParaRPr>
          </a:p>
          <a:p>
            <a:r>
              <a:rPr lang="zh-TW" altLang="en-US" sz="2800" dirty="0"/>
              <a:t>春秋自治諸侯國在私有產權下的市場經濟和重商主義</a:t>
            </a:r>
            <a:r>
              <a:rPr lang="zh-TW" altLang="en-US" sz="2800" dirty="0" smtClean="0"/>
              <a:t>理論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>
                <a:latin typeface="+mn-ea"/>
              </a:rPr>
              <a:t>→以</a:t>
            </a:r>
            <a:r>
              <a:rPr lang="zh-TW" altLang="en-US" sz="2800" dirty="0" smtClean="0">
                <a:solidFill>
                  <a:srgbClr val="FF0000"/>
                </a:solidFill>
              </a:rPr>
              <a:t>管仲</a:t>
            </a:r>
            <a:r>
              <a:rPr lang="zh-TW" altLang="en-US" sz="2800" dirty="0"/>
              <a:t>為代表。</a:t>
            </a:r>
          </a:p>
          <a:p>
            <a:r>
              <a:rPr lang="zh-TW" altLang="en-US" sz="2800" dirty="0"/>
              <a:t>戰國秦漢的君主制中央集權國家下的公有制計劃經濟</a:t>
            </a:r>
            <a:r>
              <a:rPr lang="zh-TW" altLang="en-US" sz="2800" dirty="0" smtClean="0"/>
              <a:t>理論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→</a:t>
            </a:r>
            <a:r>
              <a:rPr lang="zh-TW" altLang="en-US" sz="2800" dirty="0" smtClean="0"/>
              <a:t>以</a:t>
            </a:r>
            <a:r>
              <a:rPr lang="zh-TW" altLang="en-US" sz="2800" dirty="0">
                <a:solidFill>
                  <a:srgbClr val="FF0000"/>
                </a:solidFill>
              </a:rPr>
              <a:t>商鞅</a:t>
            </a:r>
            <a:r>
              <a:rPr lang="zh-TW" altLang="en-US" sz="2800" dirty="0"/>
              <a:t>為代表。</a:t>
            </a:r>
          </a:p>
        </p:txBody>
      </p:sp>
    </p:spTree>
    <p:extLst>
      <p:ext uri="{BB962C8B-B14F-4D97-AF65-F5344CB8AC3E}">
        <p14:creationId xmlns:p14="http://schemas.microsoft.com/office/powerpoint/2010/main" val="404133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勢－何謂勢？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/>
          <a:lstStyle/>
          <a:p>
            <a:r>
              <a:rPr lang="zh-TW" altLang="en-US" sz="2400" dirty="0"/>
              <a:t>「勢」是指君主的位勢，即集中之權勢的控制力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/>
              <a:t>「勢</a:t>
            </a:r>
            <a:r>
              <a:rPr lang="zh-TW" altLang="en-US" sz="2400" dirty="0" smtClean="0"/>
              <a:t>」是控制使「法」與「術」施行的基礎，君若無</a:t>
            </a:r>
            <a:r>
              <a:rPr lang="zh-TW" altLang="en-US" sz="2400" dirty="0"/>
              <a:t>「勢</a:t>
            </a:r>
            <a:r>
              <a:rPr lang="zh-TW" altLang="en-US" sz="2400" dirty="0" smtClean="0"/>
              <a:t>」則國家失去統御力，國家便陷入混亂之中。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400" dirty="0" smtClean="0"/>
              <a:t>他</a:t>
            </a:r>
            <a:r>
              <a:rPr lang="zh-TW" altLang="en-US" sz="2400" dirty="0"/>
              <a:t>認為虎豹其威，在於他的尖爪利牙，如果沒有尖爪利牙，就很容易被人制服。「勢」就是君主的爪牙，君主之所以能夠統治臣民，在於他所處的地位</a:t>
            </a:r>
            <a:r>
              <a:rPr lang="zh-TW" altLang="en-US" sz="2400" dirty="0" smtClean="0"/>
              <a:t>。</a:t>
            </a:r>
            <a:endParaRPr lang="en-US" altLang="zh-TW" sz="2400" dirty="0"/>
          </a:p>
          <a:p>
            <a:pPr marL="0" indent="0"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400" dirty="0" smtClean="0"/>
              <a:t>桀</a:t>
            </a:r>
            <a:r>
              <a:rPr lang="zh-TW" altLang="en-US" sz="2400" dirty="0"/>
              <a:t>能統治天下，不在於他有高尚的品德與超人的才能，而是因為他有重權在手。堯很有德行和才能，但如果不在主位，連三家都管理不好</a:t>
            </a:r>
            <a:r>
              <a:rPr lang="zh-TW" altLang="en-US" sz="2400" dirty="0" smtClean="0"/>
              <a:t>。</a:t>
            </a:r>
            <a:endParaRPr lang="en-US" altLang="zh-TW" sz="2400" dirty="0"/>
          </a:p>
          <a:p>
            <a:pPr marL="0" indent="0"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400" dirty="0" smtClean="0"/>
              <a:t>君</a:t>
            </a:r>
            <a:r>
              <a:rPr lang="zh-TW" altLang="en-US" sz="2400" dirty="0"/>
              <a:t>與勢的關係是魚水關係，一刻也不能相離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572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勢</a:t>
            </a:r>
            <a:r>
              <a:rPr lang="zh-TW" altLang="en-US" dirty="0" smtClean="0"/>
              <a:t>－君主獨裁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b="1" dirty="0" smtClean="0">
                <a:latin typeface="+mn-ea"/>
              </a:rPr>
              <a:t>以君權為核心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個人</a:t>
            </a:r>
            <a:r>
              <a:rPr lang="zh-TW" altLang="en-US" sz="2800" b="1" dirty="0">
                <a:latin typeface="+mn-ea"/>
              </a:rPr>
              <a:t>獨裁的獨</a:t>
            </a:r>
            <a:r>
              <a:rPr lang="zh-TW" altLang="en-US" sz="2800" b="1" dirty="0" smtClean="0">
                <a:latin typeface="+mn-ea"/>
              </a:rPr>
              <a:t>道</a:t>
            </a:r>
            <a:r>
              <a:rPr lang="zh-TW" altLang="en-US" sz="2800" dirty="0" smtClean="0">
                <a:latin typeface="+mn-ea"/>
              </a:rPr>
              <a:t>：</a:t>
            </a:r>
            <a:r>
              <a:rPr lang="zh-TW" altLang="en-US" sz="2800" dirty="0">
                <a:latin typeface="+mn-ea"/>
              </a:rPr>
              <a:t>君主的權勢是至高無上的，也是唯一</a:t>
            </a:r>
            <a:r>
              <a:rPr lang="zh-TW" altLang="en-US" sz="2800" dirty="0" smtClean="0">
                <a:latin typeface="+mn-ea"/>
              </a:rPr>
              <a:t>的，</a:t>
            </a:r>
            <a:r>
              <a:rPr lang="zh-TW" altLang="en-US" sz="2800" dirty="0">
                <a:latin typeface="+mn-ea"/>
              </a:rPr>
              <a:t>威勢是君主用權制人的唯一依憑，是君主權力的泉源所在，也是君主至尊無上，即</a:t>
            </a:r>
            <a:r>
              <a:rPr lang="zh-TW" altLang="en-US" sz="2800" u="sng" dirty="0">
                <a:latin typeface="+mn-ea"/>
              </a:rPr>
              <a:t>君主之所以為君主的根本原因</a:t>
            </a:r>
            <a:r>
              <a:rPr lang="zh-TW" altLang="en-US" sz="2800" dirty="0" smtClean="0">
                <a:latin typeface="+mn-ea"/>
              </a:rPr>
              <a:t>。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n-ea"/>
              </a:rPr>
              <a:t>→以君臣的關係做說明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→</a:t>
            </a:r>
            <a:r>
              <a:rPr lang="zh-TW" altLang="en-US" sz="2800" dirty="0" smtClean="0">
                <a:latin typeface="+mn-ea"/>
              </a:rPr>
              <a:t>王</a:t>
            </a:r>
            <a:r>
              <a:rPr lang="zh-TW" altLang="en-US" sz="2800" dirty="0">
                <a:latin typeface="+mn-ea"/>
              </a:rPr>
              <a:t>良、造父，不能同駕，田連與成竅不能同</a:t>
            </a:r>
            <a:r>
              <a:rPr lang="zh-TW" altLang="en-US" sz="2800" dirty="0" smtClean="0">
                <a:latin typeface="+mn-ea"/>
              </a:rPr>
              <a:t>琴，論證</a:t>
            </a:r>
            <a:r>
              <a:rPr lang="zh-TW" altLang="en-US" sz="2800" dirty="0">
                <a:latin typeface="+mn-ea"/>
              </a:rPr>
              <a:t>君臣不能共主。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→</a:t>
            </a:r>
            <a:r>
              <a:rPr lang="zh-TW" altLang="en-US" sz="2800" dirty="0" smtClean="0">
                <a:latin typeface="+mn-ea"/>
              </a:rPr>
              <a:t>子</a:t>
            </a:r>
            <a:r>
              <a:rPr lang="zh-TW" altLang="en-US" sz="2800" dirty="0">
                <a:latin typeface="+mn-ea"/>
              </a:rPr>
              <a:t>罕取代宋君和齊簡公為田常所弒殺的史實，論證君勢臣勢你死我活。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0866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勢</a:t>
            </a:r>
            <a:r>
              <a:rPr lang="zh-TW" altLang="en-US" dirty="0" smtClean="0"/>
              <a:t>－權勢至上論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700" b="1" dirty="0" smtClean="0"/>
              <a:t>法＋術＝勢</a:t>
            </a:r>
            <a:r>
              <a:rPr lang="zh-TW" altLang="en-US" sz="2700" dirty="0" smtClean="0"/>
              <a:t>：從法</a:t>
            </a:r>
            <a:r>
              <a:rPr lang="zh-TW" altLang="en-US" sz="2700" dirty="0"/>
              <a:t>、術、勢三者關係上來看，勢處於核心地位</a:t>
            </a:r>
            <a:r>
              <a:rPr lang="zh-TW" altLang="en-US" sz="2700" dirty="0" smtClean="0"/>
              <a:t>。</a:t>
            </a:r>
            <a:endParaRPr lang="en-US" altLang="zh-TW" sz="2700" dirty="0" smtClean="0"/>
          </a:p>
          <a:p>
            <a:pPr marL="0" indent="0">
              <a:buNone/>
            </a:pPr>
            <a:r>
              <a:rPr lang="zh-TW" altLang="en-US" sz="2700" dirty="0" smtClean="0"/>
              <a:t>一、</a:t>
            </a:r>
            <a:r>
              <a:rPr lang="zh-TW" altLang="en-US" sz="2700" dirty="0" smtClean="0">
                <a:solidFill>
                  <a:srgbClr val="FF0000"/>
                </a:solidFill>
                <a:latin typeface="+mn-ea"/>
              </a:rPr>
              <a:t>法</a:t>
            </a:r>
            <a:r>
              <a:rPr lang="en-US" altLang="zh-TW" sz="2700" dirty="0" err="1" smtClean="0">
                <a:solidFill>
                  <a:srgbClr val="FF0000"/>
                </a:solidFill>
                <a:latin typeface="+mn-ea"/>
              </a:rPr>
              <a:t>v.s</a:t>
            </a:r>
            <a:r>
              <a:rPr lang="en-US" altLang="zh-TW" sz="2700" dirty="0" smtClean="0">
                <a:solidFill>
                  <a:srgbClr val="FF0000"/>
                </a:solidFill>
                <a:latin typeface="+mn-ea"/>
              </a:rPr>
              <a:t>.</a:t>
            </a:r>
            <a:r>
              <a:rPr lang="zh-TW" altLang="en-US" sz="2700" dirty="0" smtClean="0">
                <a:solidFill>
                  <a:srgbClr val="FF0000"/>
                </a:solidFill>
                <a:latin typeface="+mn-ea"/>
              </a:rPr>
              <a:t>勢</a:t>
            </a:r>
            <a:endParaRPr lang="en-US" altLang="zh-TW" sz="27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700" dirty="0" smtClean="0"/>
              <a:t>法律</a:t>
            </a:r>
            <a:r>
              <a:rPr lang="zh-TW" altLang="en-US" sz="2700" dirty="0"/>
              <a:t>、法規、制度、法令是由官府制定的</a:t>
            </a:r>
            <a:r>
              <a:rPr lang="zh-TW" altLang="en-US" sz="2700" dirty="0" smtClean="0"/>
              <a:t>，法執行效果的彰顯與否在於</a:t>
            </a:r>
            <a:r>
              <a:rPr lang="zh-TW" altLang="en-US" sz="2700" dirty="0"/>
              <a:t>君主威權的</a:t>
            </a:r>
            <a:r>
              <a:rPr lang="zh-TW" altLang="en-US" sz="2700" dirty="0" smtClean="0"/>
              <a:t>大小。勢</a:t>
            </a:r>
            <a:r>
              <a:rPr lang="zh-TW" altLang="en-US" sz="2700" dirty="0"/>
              <a:t>重則法嚴，勢輕則法不行。反過來，法的嚴格執行，樹立起法制的絕對權威，亦即樹立起了國家與君王的威勢</a:t>
            </a:r>
            <a:r>
              <a:rPr lang="zh-TW" altLang="en-US" sz="2700" dirty="0" smtClean="0"/>
              <a:t>。</a:t>
            </a:r>
            <a:endParaRPr lang="en-US" altLang="zh-TW" sz="2700" dirty="0" smtClean="0"/>
          </a:p>
          <a:p>
            <a:pPr marL="0" indent="0">
              <a:buNone/>
            </a:pPr>
            <a:r>
              <a:rPr lang="zh-TW" altLang="en-US" sz="2700" dirty="0" smtClean="0"/>
              <a:t>二、</a:t>
            </a:r>
            <a:r>
              <a:rPr lang="zh-TW" altLang="en-US" sz="2700" dirty="0" smtClean="0">
                <a:solidFill>
                  <a:srgbClr val="FF0000"/>
                </a:solidFill>
                <a:latin typeface="+mn-ea"/>
              </a:rPr>
              <a:t>術</a:t>
            </a:r>
            <a:r>
              <a:rPr lang="en-US" altLang="zh-TW" sz="2700" dirty="0" err="1">
                <a:solidFill>
                  <a:srgbClr val="FF0000"/>
                </a:solidFill>
                <a:latin typeface="+mn-ea"/>
              </a:rPr>
              <a:t>v.s</a:t>
            </a:r>
            <a:r>
              <a:rPr lang="en-US" altLang="zh-TW" sz="2700" dirty="0">
                <a:solidFill>
                  <a:srgbClr val="FF0000"/>
                </a:solidFill>
                <a:latin typeface="+mn-ea"/>
              </a:rPr>
              <a:t>.</a:t>
            </a:r>
            <a:r>
              <a:rPr lang="zh-TW" altLang="en-US" sz="2700" dirty="0" smtClean="0">
                <a:solidFill>
                  <a:srgbClr val="FF0000"/>
                </a:solidFill>
                <a:latin typeface="+mn-ea"/>
              </a:rPr>
              <a:t>勢</a:t>
            </a:r>
            <a:endParaRPr lang="en-US" altLang="zh-TW" sz="27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700" dirty="0" smtClean="0"/>
              <a:t>術使百官</a:t>
            </a:r>
            <a:r>
              <a:rPr lang="zh-TW" altLang="en-US" sz="2700" dirty="0"/>
              <a:t>戰慄，完全聽命於國家、君王，術</a:t>
            </a:r>
            <a:r>
              <a:rPr lang="zh-TW" altLang="en-US" sz="2700" dirty="0" smtClean="0"/>
              <a:t>治使臣民無權於干政，為被動狀態，這造成</a:t>
            </a:r>
            <a:r>
              <a:rPr lang="zh-TW" altLang="en-US" sz="2700" dirty="0"/>
              <a:t>一種</a:t>
            </a:r>
            <a:r>
              <a:rPr lang="zh-TW" altLang="en-US" sz="2700" dirty="0" smtClean="0"/>
              <a:t>威勢效果，即為國家</a:t>
            </a:r>
            <a:r>
              <a:rPr lang="zh-TW" altLang="en-US" sz="2700" dirty="0"/>
              <a:t>、君王的位勢</a:t>
            </a:r>
            <a:r>
              <a:rPr lang="zh-TW" altLang="en-US" sz="2700" dirty="0" smtClean="0"/>
              <a:t>。</a:t>
            </a:r>
            <a:endParaRPr lang="en-US" altLang="zh-TW" sz="2700" dirty="0"/>
          </a:p>
          <a:p>
            <a:pPr marL="0" indent="0">
              <a:buNone/>
            </a:pPr>
            <a:endParaRPr lang="zh-TW" altLang="en-US" sz="2400" dirty="0"/>
          </a:p>
          <a:p>
            <a:endParaRPr lang="en-US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16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勢－權勢至上論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+mn-ea"/>
              </a:rPr>
              <a:t>法</a:t>
            </a:r>
            <a:r>
              <a:rPr lang="zh-TW" altLang="en-US" sz="2800" dirty="0">
                <a:latin typeface="+mn-ea"/>
              </a:rPr>
              <a:t>、術與位勢是互為的</a:t>
            </a:r>
            <a:r>
              <a:rPr lang="zh-TW" altLang="en-US" sz="2800" dirty="0" smtClean="0">
                <a:latin typeface="+mn-ea"/>
              </a:rPr>
              <a:t>關係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→</a:t>
            </a:r>
            <a:r>
              <a:rPr lang="zh-TW" altLang="en-US" sz="2800" b="1" dirty="0" smtClean="0">
                <a:latin typeface="+mn-ea"/>
              </a:rPr>
              <a:t>最終</a:t>
            </a:r>
            <a:r>
              <a:rPr lang="zh-TW" altLang="en-US" sz="2800" b="1" dirty="0">
                <a:latin typeface="+mn-ea"/>
              </a:rPr>
              <a:t>落實到位勢的加強、加強統治者的威懾</a:t>
            </a:r>
            <a:r>
              <a:rPr lang="zh-TW" altLang="en-US" sz="2800" b="1" dirty="0" smtClean="0">
                <a:latin typeface="+mn-ea"/>
              </a:rPr>
              <a:t>力</a:t>
            </a:r>
            <a:endParaRPr lang="en-US" altLang="zh-TW" sz="2800" b="1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n-ea"/>
              </a:rPr>
              <a:t>→</a:t>
            </a:r>
            <a:r>
              <a:rPr lang="zh-TW" altLang="en-US" sz="2800" dirty="0">
                <a:latin typeface="+mn-ea"/>
              </a:rPr>
              <a:t>國家、君王的巨大</a:t>
            </a:r>
            <a:r>
              <a:rPr lang="zh-TW" altLang="en-US" sz="2800" dirty="0" smtClean="0">
                <a:latin typeface="+mn-ea"/>
              </a:rPr>
              <a:t>威勢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→</a:t>
            </a:r>
            <a:r>
              <a:rPr lang="zh-TW" altLang="en-US" sz="2800" dirty="0" smtClean="0">
                <a:latin typeface="+mn-ea"/>
              </a:rPr>
              <a:t>權勢</a:t>
            </a:r>
            <a:r>
              <a:rPr lang="zh-TW" altLang="en-US" sz="2800" dirty="0">
                <a:latin typeface="+mn-ea"/>
              </a:rPr>
              <a:t>至上論</a:t>
            </a:r>
            <a:endParaRPr lang="en-US" altLang="zh-TW" sz="2800" dirty="0"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40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法家之優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 smtClean="0"/>
              <a:t>積極性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統一性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814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法家之缺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2400" b="1" dirty="0" smtClean="0">
                <a:latin typeface="+mn-ea"/>
              </a:rPr>
              <a:t>扼殺創意</a:t>
            </a:r>
            <a:endParaRPr lang="en-US" altLang="zh-TW" sz="2400" dirty="0" smtClean="0">
              <a:latin typeface="+mn-ea"/>
            </a:endParaRPr>
          </a:p>
          <a:p>
            <a:r>
              <a:rPr lang="zh-TW" altLang="en-US" sz="2400" b="1" dirty="0" smtClean="0">
                <a:latin typeface="+mn-ea"/>
              </a:rPr>
              <a:t>治</a:t>
            </a:r>
            <a:r>
              <a:rPr lang="zh-TW" altLang="en-US" sz="2400" b="1" dirty="0">
                <a:latin typeface="+mn-ea"/>
              </a:rPr>
              <a:t>道</a:t>
            </a:r>
            <a:r>
              <a:rPr lang="zh-TW" altLang="en-US" sz="2400" b="1" dirty="0" smtClean="0">
                <a:latin typeface="+mn-ea"/>
              </a:rPr>
              <a:t>脫離</a:t>
            </a:r>
            <a:r>
              <a:rPr lang="zh-TW" altLang="en-US" sz="2400" b="1" dirty="0">
                <a:latin typeface="+mn-ea"/>
              </a:rPr>
              <a:t>禮</a:t>
            </a:r>
            <a:r>
              <a:rPr lang="zh-TW" altLang="en-US" sz="2400" b="1" dirty="0" smtClean="0">
                <a:latin typeface="+mn-ea"/>
              </a:rPr>
              <a:t>樂</a:t>
            </a:r>
            <a:endParaRPr lang="en-US" altLang="zh-TW" sz="2400" dirty="0" smtClean="0">
              <a:latin typeface="+mn-ea"/>
            </a:endParaRPr>
          </a:p>
          <a:p>
            <a:r>
              <a:rPr lang="zh-TW" altLang="en-US" sz="2400" b="1" dirty="0" smtClean="0">
                <a:latin typeface="+mn-ea"/>
              </a:rPr>
              <a:t>過於極端</a:t>
            </a:r>
            <a:endParaRPr lang="en-US" altLang="zh-TW" sz="2400" b="1" dirty="0" smtClean="0">
              <a:latin typeface="+mn-ea"/>
            </a:endParaRPr>
          </a:p>
          <a:p>
            <a:r>
              <a:rPr lang="zh-TW" altLang="en-US" sz="2400" b="1" dirty="0" smtClean="0">
                <a:latin typeface="+mn-ea"/>
              </a:rPr>
              <a:t>忽視民聲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91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謝謝大家</a:t>
            </a:r>
            <a:r>
              <a:rPr lang="en-US" altLang="zh-TW" dirty="0"/>
              <a:t>!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83355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報告課程：歷代文選</a:t>
            </a:r>
            <a:endParaRPr lang="en-US" altLang="zh-TW" dirty="0" smtClean="0"/>
          </a:p>
          <a:p>
            <a:r>
              <a:rPr lang="zh-TW" altLang="en-US" dirty="0" smtClean="0"/>
              <a:t>指導老師：陳慶元</a:t>
            </a:r>
            <a:endParaRPr lang="en-US" altLang="zh-TW" dirty="0" smtClean="0"/>
          </a:p>
          <a:p>
            <a:r>
              <a:rPr lang="zh-TW" altLang="en-US" dirty="0" smtClean="0"/>
              <a:t>報告組別：第七組</a:t>
            </a:r>
            <a:endParaRPr lang="en-US" altLang="zh-TW" dirty="0" smtClean="0"/>
          </a:p>
          <a:p>
            <a:r>
              <a:rPr lang="zh-TW" altLang="en-US" dirty="0" smtClean="0"/>
              <a:t>報告組員：陳思言　詹孟慈　簡浩琪　亷千儀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66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8" y="252812"/>
            <a:ext cx="10058400" cy="1609344"/>
          </a:xfrm>
        </p:spPr>
        <p:txBody>
          <a:bodyPr/>
          <a:lstStyle/>
          <a:p>
            <a:r>
              <a:rPr lang="zh-TW" altLang="en-US" dirty="0"/>
              <a:t>管仲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1709284"/>
            <a:ext cx="10058400" cy="4627122"/>
          </a:xfrm>
        </p:spPr>
        <p:txBody>
          <a:bodyPr>
            <a:normAutofit fontScale="92500"/>
          </a:bodyPr>
          <a:lstStyle/>
          <a:p>
            <a:r>
              <a:rPr lang="zh-TW" altLang="en-US" sz="2500" dirty="0" smtClean="0"/>
              <a:t>中國歷史上的第一位法家人物。</a:t>
            </a:r>
            <a:endParaRPr lang="en-US" altLang="zh-TW" sz="2500" dirty="0" smtClean="0"/>
          </a:p>
          <a:p>
            <a:r>
              <a:rPr lang="zh-TW" altLang="en-US" sz="2500" dirty="0" smtClean="0"/>
              <a:t>管仲與鮑叔牙。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管鮑之交</a:t>
            </a:r>
            <a:r>
              <a:rPr lang="en-US" altLang="zh-TW" sz="2500" dirty="0" smtClean="0"/>
              <a:t>)</a:t>
            </a:r>
          </a:p>
          <a:p>
            <a:r>
              <a:rPr lang="zh-TW" altLang="en-US" sz="2500" spc="300" dirty="0" smtClean="0"/>
              <a:t>子</a:t>
            </a:r>
            <a:r>
              <a:rPr lang="zh-TW" altLang="en-US" sz="2500" spc="300" dirty="0"/>
              <a:t>貢曰：「管仲非仁者與？桓公殺公子糾，不能死，又相之。」子曰：「管仲相桓公，霸諸侯，一匡天下，民到于今受其</a:t>
            </a:r>
            <a:r>
              <a:rPr lang="zh-TW" altLang="en-US" sz="2500" spc="300" dirty="0" smtClean="0"/>
              <a:t>賜。豈若</a:t>
            </a:r>
            <a:r>
              <a:rPr lang="zh-TW" altLang="en-US" sz="2500" spc="300" dirty="0"/>
              <a:t>匹夫匹婦之為諒也，自經於溝瀆，而莫之知也。</a:t>
            </a:r>
            <a:r>
              <a:rPr lang="zh-TW" altLang="en-US" sz="2500" spc="300" dirty="0" smtClean="0"/>
              <a:t>」</a:t>
            </a:r>
            <a:r>
              <a:rPr lang="en-US" altLang="zh-TW" sz="2500" spc="300" dirty="0"/>
              <a:t>《</a:t>
            </a:r>
            <a:r>
              <a:rPr lang="zh-TW" altLang="en-US" sz="2500" spc="300" dirty="0"/>
              <a:t>論語</a:t>
            </a:r>
            <a:r>
              <a:rPr lang="en-US" altLang="zh-TW" sz="2500" spc="300" dirty="0"/>
              <a:t>‧</a:t>
            </a:r>
            <a:r>
              <a:rPr lang="zh-TW" altLang="en-US" sz="2500" spc="300" dirty="0"/>
              <a:t>憲問</a:t>
            </a:r>
            <a:r>
              <a:rPr lang="en-US" altLang="zh-TW" sz="2500" spc="300" dirty="0" smtClean="0"/>
              <a:t>》</a:t>
            </a:r>
          </a:p>
          <a:p>
            <a:r>
              <a:rPr lang="zh-TW" altLang="en-US" sz="2500" dirty="0" smtClean="0"/>
              <a:t>提倡尊王攘夷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勢</a:t>
            </a:r>
            <a:r>
              <a:rPr lang="en-US" altLang="zh-TW" sz="2500" dirty="0" smtClean="0"/>
              <a:t>)</a:t>
            </a:r>
            <a:r>
              <a:rPr lang="zh-TW" altLang="en-US" sz="2500" dirty="0" smtClean="0"/>
              <a:t>，擔任齊國宰相，上位時便推展法制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法</a:t>
            </a:r>
            <a:r>
              <a:rPr lang="en-US" altLang="zh-TW" sz="2500" dirty="0" smtClean="0"/>
              <a:t>)</a:t>
            </a:r>
            <a:r>
              <a:rPr lang="zh-TW" altLang="en-US" sz="2500" dirty="0" smtClean="0"/>
              <a:t>，內政方面採鹽鐵政策。</a:t>
            </a:r>
            <a:endParaRPr lang="en-US" altLang="zh-TW" sz="2500" dirty="0" smtClean="0"/>
          </a:p>
          <a:p>
            <a:r>
              <a:rPr lang="zh-TW" altLang="en-US" sz="2500" dirty="0"/>
              <a:t>廢除井田制，建立土地稅收制度，允許土地買賣，承認土地私有化。建立常備軍</a:t>
            </a:r>
            <a:r>
              <a:rPr lang="zh-TW" altLang="en-US" sz="2500" dirty="0" smtClean="0"/>
              <a:t>。</a:t>
            </a:r>
            <a:endParaRPr lang="en-US" altLang="zh-TW" sz="2500" dirty="0" smtClean="0"/>
          </a:p>
          <a:p>
            <a:r>
              <a:rPr lang="zh-TW" altLang="en-US" sz="2500" dirty="0"/>
              <a:t>記載管仲思想的有管子一書，四庫全書把它歸類於法家。</a:t>
            </a:r>
            <a:endParaRPr lang="en-US" altLang="zh-TW" sz="2500" dirty="0" smtClean="0"/>
          </a:p>
          <a:p>
            <a:r>
              <a:rPr lang="zh-TW" altLang="en-US" sz="2500" u="sng" dirty="0"/>
              <a:t>管仲的治國</a:t>
            </a:r>
            <a:r>
              <a:rPr lang="zh-TW" altLang="en-US" sz="2500" u="sng" dirty="0" smtClean="0"/>
              <a:t>理念</a:t>
            </a:r>
            <a:r>
              <a:rPr lang="zh-TW" altLang="en-US" sz="2500" u="sng" dirty="0"/>
              <a:t>仍以禮節為本，法制只是輔助的手段</a:t>
            </a:r>
            <a:r>
              <a:rPr lang="zh-TW" altLang="en-US" sz="2500" u="sng" dirty="0" smtClean="0"/>
              <a:t>而已。</a:t>
            </a:r>
            <a:endParaRPr lang="zh-TW" altLang="en-US" sz="2500" u="sng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6597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8" y="252812"/>
            <a:ext cx="10058400" cy="1609344"/>
          </a:xfrm>
        </p:spPr>
        <p:txBody>
          <a:bodyPr/>
          <a:lstStyle/>
          <a:p>
            <a:r>
              <a:rPr lang="zh-TW" altLang="en-US" dirty="0" smtClean="0"/>
              <a:t>商鞅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1528980"/>
            <a:ext cx="10058400" cy="4871820"/>
          </a:xfrm>
        </p:spPr>
        <p:txBody>
          <a:bodyPr>
            <a:noAutofit/>
          </a:bodyPr>
          <a:lstStyle/>
          <a:p>
            <a:r>
              <a:rPr lang="zh-TW" altLang="en-US" sz="2300" dirty="0" smtClean="0"/>
              <a:t>戰國時期的法家代表人物。</a:t>
            </a:r>
            <a:endParaRPr lang="en-US" altLang="zh-TW" sz="2300" dirty="0" smtClean="0"/>
          </a:p>
          <a:p>
            <a:r>
              <a:rPr lang="zh-TW" altLang="en-US" sz="2300" dirty="0" smtClean="0"/>
              <a:t>兩次變法。</a:t>
            </a:r>
            <a:endParaRPr lang="en-US" altLang="zh-TW" sz="2300" dirty="0" smtClean="0"/>
          </a:p>
          <a:p>
            <a:r>
              <a:rPr lang="zh-TW" altLang="en-US" sz="2300" dirty="0" smtClean="0"/>
              <a:t>聖人苟可以強國，不法其故；苟可以利民，不循其禮。</a:t>
            </a:r>
            <a:endParaRPr lang="en-US" altLang="zh-TW" sz="2300" dirty="0" smtClean="0"/>
          </a:p>
          <a:p>
            <a:r>
              <a:rPr lang="zh-TW" altLang="en-US" sz="2300" dirty="0" smtClean="0"/>
              <a:t>法家主張「法律面前，人人平等」。商鞅執法不避權貴、刑上大夫表明了他堅決貫徹了法家的這一主張。</a:t>
            </a:r>
            <a:endParaRPr lang="en-US" altLang="zh-TW" sz="2300" dirty="0" smtClean="0"/>
          </a:p>
          <a:p>
            <a:r>
              <a:rPr lang="zh-TW" altLang="en-US" sz="2300" dirty="0" smtClean="0"/>
              <a:t>法家的共性就是「明法」，商鞅抱持著這樣的態度和精神來推行法治，讓百姓知曉法律。</a:t>
            </a:r>
            <a:endParaRPr lang="en-US" altLang="zh-TW" sz="2300" dirty="0" smtClean="0"/>
          </a:p>
          <a:p>
            <a:r>
              <a:rPr lang="zh-TW" altLang="en-US" sz="2300" dirty="0" smtClean="0"/>
              <a:t>獨立思想。</a:t>
            </a:r>
            <a:endParaRPr lang="en-US" altLang="zh-TW" sz="2300" dirty="0" smtClean="0"/>
          </a:p>
          <a:p>
            <a:r>
              <a:rPr lang="zh-TW" altLang="en-US" sz="2300" dirty="0" smtClean="0"/>
              <a:t>商鞅</a:t>
            </a:r>
            <a:r>
              <a:rPr lang="zh-TW" altLang="en-US" sz="2300" dirty="0"/>
              <a:t>的思想在商鞅死後經過發展逐漸形成一門學派，名為商學派。商學派經過建立、開拓、發展、定型和後勁五個階段，配合秦的歷史，逐漸成為主宰秦國乃至秦朝的思想主流。</a:t>
            </a:r>
          </a:p>
        </p:txBody>
      </p:sp>
    </p:spTree>
    <p:extLst>
      <p:ext uri="{BB962C8B-B14F-4D97-AF65-F5344CB8AC3E}">
        <p14:creationId xmlns:p14="http://schemas.microsoft.com/office/powerpoint/2010/main" val="181643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8" y="451262"/>
            <a:ext cx="10058400" cy="1642714"/>
          </a:xfrm>
        </p:spPr>
        <p:txBody>
          <a:bodyPr/>
          <a:lstStyle/>
          <a:p>
            <a:r>
              <a:rPr lang="zh-TW" altLang="en-US" dirty="0" smtClean="0"/>
              <a:t>韓非－簡介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5"/>
            <a:ext cx="10058400" cy="4473079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約</a:t>
            </a:r>
            <a:r>
              <a:rPr lang="zh-TW" altLang="en-US" sz="2800" dirty="0"/>
              <a:t>前</a:t>
            </a:r>
            <a:r>
              <a:rPr lang="en-US" altLang="zh-TW" sz="2800" dirty="0"/>
              <a:t>281</a:t>
            </a:r>
            <a:r>
              <a:rPr lang="zh-TW" altLang="en-US" sz="2800" dirty="0"/>
              <a:t>年－前</a:t>
            </a:r>
            <a:r>
              <a:rPr lang="en-US" altLang="zh-TW" sz="2800" dirty="0"/>
              <a:t>233</a:t>
            </a:r>
            <a:r>
              <a:rPr lang="zh-TW" altLang="en-US" sz="2800" dirty="0" smtClean="0"/>
              <a:t>年。生活</a:t>
            </a:r>
            <a:r>
              <a:rPr lang="zh-TW" altLang="en-US" sz="2800" dirty="0"/>
              <a:t>於戰國</a:t>
            </a:r>
            <a:r>
              <a:rPr lang="zh-TW" altLang="en-US" sz="2800" dirty="0" smtClean="0"/>
              <a:t>末期，韓國</a:t>
            </a:r>
            <a:r>
              <a:rPr lang="zh-TW" altLang="en-US" sz="2800" dirty="0"/>
              <a:t>的宗室</a:t>
            </a:r>
            <a:r>
              <a:rPr lang="zh-TW" altLang="en-US" sz="2800" dirty="0" smtClean="0"/>
              <a:t>公子</a:t>
            </a:r>
            <a:r>
              <a:rPr lang="zh-TW" altLang="en-US" sz="2800" dirty="0"/>
              <a:t>，</a:t>
            </a:r>
            <a:r>
              <a:rPr lang="zh-TW" altLang="en-US" sz="2800" dirty="0" smtClean="0"/>
              <a:t>有</a:t>
            </a:r>
            <a:r>
              <a:rPr lang="zh-TW" altLang="en-US" sz="2800" dirty="0"/>
              <a:t>口吃之</a:t>
            </a:r>
            <a:r>
              <a:rPr lang="zh-TW" altLang="en-US" sz="2800" dirty="0" smtClean="0"/>
              <a:t>毛病。</a:t>
            </a:r>
            <a:endParaRPr lang="en-US" altLang="zh-TW" sz="2800" dirty="0" smtClean="0"/>
          </a:p>
          <a:p>
            <a:r>
              <a:rPr lang="zh-TW" altLang="en-US" sz="2800" dirty="0" smtClean="0"/>
              <a:t>約前</a:t>
            </a:r>
            <a:r>
              <a:rPr lang="en-US" altLang="zh-TW" sz="2800" dirty="0" smtClean="0"/>
              <a:t>255</a:t>
            </a:r>
            <a:r>
              <a:rPr lang="zh-TW" altLang="en-US" sz="2800" dirty="0" smtClean="0"/>
              <a:t>年至前</a:t>
            </a:r>
            <a:r>
              <a:rPr lang="en-US" altLang="zh-TW" sz="2800" dirty="0" smtClean="0"/>
              <a:t>247</a:t>
            </a:r>
            <a:r>
              <a:rPr lang="zh-TW" altLang="en-US" sz="2800" dirty="0" smtClean="0"/>
              <a:t>年間，與同學李斯（後來為秦始皇丞相）一同拜荀子為師，學習「帝王之術」。</a:t>
            </a:r>
            <a:endParaRPr lang="zh-TW" altLang="en-US" sz="2800" dirty="0"/>
          </a:p>
          <a:p>
            <a:r>
              <a:rPr lang="zh-TW" altLang="en-US" sz="2800" dirty="0"/>
              <a:t>約前</a:t>
            </a:r>
            <a:r>
              <a:rPr lang="en-US" altLang="zh-TW" sz="2800" dirty="0" smtClean="0"/>
              <a:t>247</a:t>
            </a:r>
            <a:r>
              <a:rPr lang="zh-TW" altLang="en-US" sz="2800" dirty="0"/>
              <a:t>年至前</a:t>
            </a:r>
            <a:r>
              <a:rPr lang="en-US" altLang="zh-TW" sz="2800" dirty="0"/>
              <a:t>234</a:t>
            </a:r>
            <a:r>
              <a:rPr lang="zh-TW" altLang="en-US" sz="2800" dirty="0"/>
              <a:t>年間，韓非多次上書韓王遊說，皆不為所</a:t>
            </a:r>
            <a:r>
              <a:rPr lang="zh-TW" altLang="en-US" sz="2800" dirty="0" smtClean="0"/>
              <a:t>用</a:t>
            </a: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en-US" altLang="zh-TW" sz="2800" dirty="0" smtClean="0"/>
              <a:t>《</a:t>
            </a:r>
            <a:r>
              <a:rPr lang="zh-TW" altLang="en-US" sz="2800" dirty="0"/>
              <a:t>孤憤</a:t>
            </a:r>
            <a:r>
              <a:rPr lang="en-US" altLang="zh-TW" sz="2800" dirty="0"/>
              <a:t>》</a:t>
            </a:r>
            <a:r>
              <a:rPr lang="zh-TW" altLang="en-US" sz="2800" dirty="0"/>
              <a:t>、</a:t>
            </a:r>
            <a:r>
              <a:rPr lang="en-US" altLang="zh-TW" sz="2800" dirty="0"/>
              <a:t>《</a:t>
            </a:r>
            <a:r>
              <a:rPr lang="zh-TW" altLang="en-US" sz="2800" dirty="0"/>
              <a:t>五蠹</a:t>
            </a:r>
            <a:r>
              <a:rPr lang="en-US" altLang="zh-TW" sz="2800" dirty="0"/>
              <a:t>》</a:t>
            </a:r>
            <a:r>
              <a:rPr lang="zh-TW" altLang="en-US" sz="2800" dirty="0"/>
              <a:t>、</a:t>
            </a:r>
            <a:r>
              <a:rPr lang="en-US" altLang="zh-TW" sz="2800" dirty="0"/>
              <a:t>《</a:t>
            </a:r>
            <a:r>
              <a:rPr lang="zh-TW" altLang="en-US" sz="2800" dirty="0"/>
              <a:t>顯學</a:t>
            </a:r>
            <a:r>
              <a:rPr lang="en-US" altLang="zh-TW" sz="2800" dirty="0"/>
              <a:t>》</a:t>
            </a:r>
            <a:r>
              <a:rPr lang="zh-TW" altLang="en-US" sz="2800" dirty="0"/>
              <a:t>、</a:t>
            </a:r>
            <a:r>
              <a:rPr lang="en-US" altLang="zh-TW" sz="2800" dirty="0"/>
              <a:t>《</a:t>
            </a:r>
            <a:r>
              <a:rPr lang="zh-TW" altLang="en-US" sz="2800" dirty="0"/>
              <a:t>難言</a:t>
            </a:r>
            <a:r>
              <a:rPr lang="en-US" altLang="zh-TW" sz="2800" dirty="0"/>
              <a:t>》</a:t>
            </a:r>
            <a:r>
              <a:rPr lang="zh-TW" altLang="en-US" sz="2800" dirty="0"/>
              <a:t>等</a:t>
            </a:r>
            <a:r>
              <a:rPr lang="zh-TW" altLang="en-US" sz="2800" dirty="0" smtClean="0"/>
              <a:t>篇。</a:t>
            </a:r>
            <a:endParaRPr lang="en-US" altLang="zh-TW" sz="2800" dirty="0" smtClean="0"/>
          </a:p>
          <a:p>
            <a:r>
              <a:rPr lang="en-US" altLang="zh-TW" sz="2800" dirty="0" smtClean="0"/>
              <a:t>《</a:t>
            </a:r>
            <a:r>
              <a:rPr lang="zh-TW" altLang="en-US" sz="2800" dirty="0" smtClean="0"/>
              <a:t>韓非子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一書傳到秦國，書中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孤憤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五蠹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內容被秦王政佩服：「唉，寡人假如能夠見到這個作者，與他往來，就死而無憾了。」李斯說：「這是韓非寫的書啊。」便以戰爭為要脅，逼韓非出使秦國。</a:t>
            </a:r>
          </a:p>
        </p:txBody>
      </p:sp>
    </p:spTree>
    <p:extLst>
      <p:ext uri="{BB962C8B-B14F-4D97-AF65-F5344CB8AC3E}">
        <p14:creationId xmlns:p14="http://schemas.microsoft.com/office/powerpoint/2010/main" val="373943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韓非－簡介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9848" y="2093977"/>
            <a:ext cx="10058400" cy="4473078"/>
          </a:xfrm>
        </p:spPr>
        <p:txBody>
          <a:bodyPr>
            <a:noAutofit/>
          </a:bodyPr>
          <a:lstStyle/>
          <a:p>
            <a:r>
              <a:rPr lang="zh-TW" altLang="en-US" sz="3200" dirty="0" smtClean="0"/>
              <a:t>韓非到秦國後，受到秦王政的欣賞，準備重用，李斯韓非學問大於自己，與姚賈聯合誣陷韓非，說韓非是韓國宗室公子，必定不會效忠秦國，勸秦王把韓非禁錮，後韓非不得已，喝下李斯送來的毒藥，中毒身亡。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0866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韓非思想－受誰影響？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先秦的</a:t>
            </a:r>
            <a:r>
              <a:rPr lang="zh-TW" altLang="en-US" sz="2800" dirty="0"/>
              <a:t>法家：李悝、吳起、慎到、商鞅、申不</a:t>
            </a:r>
            <a:r>
              <a:rPr lang="zh-TW" altLang="en-US" sz="2800" dirty="0" smtClean="0"/>
              <a:t>害等。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商鞅：重法派</a:t>
            </a:r>
            <a:endParaRPr lang="en-US" altLang="zh-TW" sz="2800" dirty="0"/>
          </a:p>
          <a:p>
            <a:r>
              <a:rPr lang="zh-TW" altLang="en-US" sz="2800" dirty="0" smtClean="0"/>
              <a:t>慎到：重勢派</a:t>
            </a:r>
            <a:endParaRPr lang="en-US" altLang="zh-TW" sz="2800" dirty="0" smtClean="0"/>
          </a:p>
          <a:p>
            <a:r>
              <a:rPr lang="zh-TW" altLang="en-US" sz="2800" dirty="0" smtClean="0"/>
              <a:t>申不害：重術派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40749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韓非思想－受誰影響？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93976"/>
            <a:ext cx="10187960" cy="4078223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</a:rPr>
              <a:t>儒家</a:t>
            </a:r>
            <a:r>
              <a:rPr lang="zh-TW" altLang="en-US" sz="2800" dirty="0" smtClean="0">
                <a:solidFill>
                  <a:srgbClr val="FF0000"/>
                </a:solidFill>
              </a:rPr>
              <a:t>荀子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en-US" altLang="zh-TW" sz="2800" dirty="0" smtClean="0"/>
              <a:t>《</a:t>
            </a:r>
            <a:r>
              <a:rPr lang="zh-TW" altLang="en-US" sz="2800" dirty="0"/>
              <a:t>韓非子</a:t>
            </a:r>
            <a:r>
              <a:rPr lang="en-US" altLang="zh-TW" sz="2800" dirty="0"/>
              <a:t>》</a:t>
            </a:r>
            <a:r>
              <a:rPr lang="zh-TW" altLang="en-US" sz="2800" dirty="0"/>
              <a:t>中的一些文章，在做荀子學生時，就已</a:t>
            </a:r>
            <a:r>
              <a:rPr lang="zh-TW" altLang="en-US" sz="2800" dirty="0" smtClean="0"/>
              <a:t>寫出。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2800" b="1" dirty="0" smtClean="0"/>
              <a:t>人性惡</a:t>
            </a:r>
            <a:r>
              <a:rPr lang="zh-TW" altLang="en-US" sz="2800" dirty="0" smtClean="0"/>
              <a:t>：相信人從利而行。</a:t>
            </a:r>
            <a:endParaRPr lang="en-US" altLang="zh-TW" sz="2800" dirty="0" smtClean="0"/>
          </a:p>
          <a:p>
            <a:r>
              <a:rPr lang="zh-TW" altLang="en-US" sz="2800" b="1" dirty="0" smtClean="0"/>
              <a:t>隆禮重法</a:t>
            </a:r>
            <a:r>
              <a:rPr lang="zh-TW" altLang="en-US" sz="2800" dirty="0" smtClean="0"/>
              <a:t>：韓非直接否定儒家的「禮」，而將「法」推向極致。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289488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</TotalTime>
  <Words>3432</Words>
  <Application>Microsoft Office PowerPoint</Application>
  <PresentationFormat>寬螢幕</PresentationFormat>
  <Paragraphs>210</Paragraphs>
  <Slides>36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43" baseType="lpstr">
      <vt:lpstr>Rockwell</vt:lpstr>
      <vt:lpstr>Rockwell Condensed</vt:lpstr>
      <vt:lpstr>微軟正黑體</vt:lpstr>
      <vt:lpstr>新細明體</vt:lpstr>
      <vt:lpstr>標楷體</vt:lpstr>
      <vt:lpstr>Wingdings</vt:lpstr>
      <vt:lpstr>木刻字型</vt:lpstr>
      <vt:lpstr>法家</vt:lpstr>
      <vt:lpstr>發展背景：政治上</vt:lpstr>
      <vt:lpstr>發展背景：經濟上</vt:lpstr>
      <vt:lpstr>管仲</vt:lpstr>
      <vt:lpstr>商鞅</vt:lpstr>
      <vt:lpstr>韓非－簡介</vt:lpstr>
      <vt:lpstr>韓非－簡介</vt:lpstr>
      <vt:lpstr>韓非思想－受誰影響？</vt:lpstr>
      <vt:lpstr>韓非思想－受誰影響？</vt:lpstr>
      <vt:lpstr>韓非思想－受誰影響？</vt:lpstr>
      <vt:lpstr>韓非思想－受誰影響？</vt:lpstr>
      <vt:lpstr>韓非思想－受誰影響？</vt:lpstr>
      <vt:lpstr>韓非思想－影響什麼？</vt:lpstr>
      <vt:lpstr>法－何謂法？</vt:lpstr>
      <vt:lpstr>法－富國強民</vt:lpstr>
      <vt:lpstr>法－刑重而國治 </vt:lpstr>
      <vt:lpstr>法－實行辦法</vt:lpstr>
      <vt:lpstr>法－實行辦法</vt:lpstr>
      <vt:lpstr>法－法制→治術的實行依據</vt:lpstr>
      <vt:lpstr>法－走向專制極權</vt:lpstr>
      <vt:lpstr>術－何謂術？</vt:lpstr>
      <vt:lpstr>術－考核制度</vt:lpstr>
      <vt:lpstr>術－考核制度</vt:lpstr>
      <vt:lpstr>術－考核制度</vt:lpstr>
      <vt:lpstr>術－賞罰制度</vt:lpstr>
      <vt:lpstr>術－賞罰制度之優</vt:lpstr>
      <vt:lpstr>術－用人之術</vt:lpstr>
      <vt:lpstr>術－用賢？忌賢？</vt:lpstr>
      <vt:lpstr>PowerPoint 簡報</vt:lpstr>
      <vt:lpstr>勢－何謂勢？</vt:lpstr>
      <vt:lpstr>勢－君主獨裁</vt:lpstr>
      <vt:lpstr>勢－權勢至上論</vt:lpstr>
      <vt:lpstr>勢－權勢至上論</vt:lpstr>
      <vt:lpstr>法家之優</vt:lpstr>
      <vt:lpstr>法家之缺</vt:lpstr>
      <vt:lpstr>謝謝大家!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法家他媽</dc:title>
  <dc:creator>廉千儀</dc:creator>
  <cp:lastModifiedBy>廉千儀</cp:lastModifiedBy>
  <cp:revision>79</cp:revision>
  <dcterms:created xsi:type="dcterms:W3CDTF">2014-11-21T12:18:34Z</dcterms:created>
  <dcterms:modified xsi:type="dcterms:W3CDTF">2014-11-24T02:31:40Z</dcterms:modified>
</cp:coreProperties>
</file>