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43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257" r:id="rId37"/>
    <p:sldId id="320" r:id="rId38"/>
    <p:sldId id="344" r:id="rId39"/>
    <p:sldId id="345" r:id="rId40"/>
    <p:sldId id="346" r:id="rId41"/>
    <p:sldId id="347" r:id="rId42"/>
    <p:sldId id="348" r:id="rId43"/>
    <p:sldId id="278" r:id="rId44"/>
    <p:sldId id="279" r:id="rId45"/>
    <p:sldId id="280" r:id="rId46"/>
    <p:sldId id="281" r:id="rId47"/>
    <p:sldId id="263" r:id="rId48"/>
    <p:sldId id="272" r:id="rId49"/>
    <p:sldId id="349" r:id="rId50"/>
    <p:sldId id="282" r:id="rId51"/>
    <p:sldId id="276" r:id="rId5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4B8D3-BCA4-4AFD-A300-7DEB43FE242F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zh-TW" altLang="en-US"/>
        </a:p>
      </dgm:t>
    </dgm:pt>
    <dgm:pt modelId="{DA7B4644-00BA-42A9-B2A9-950BC970BD87}">
      <dgm:prSet phldrT="[文字]"/>
      <dgm:spPr/>
      <dgm:t>
        <a:bodyPr/>
        <a:lstStyle/>
        <a:p>
          <a:r>
            <a:rPr lang="zh-TW" altLang="en-US" dirty="0" smtClean="0"/>
            <a:t>瞭解成因</a:t>
          </a:r>
          <a:endParaRPr lang="zh-TW" altLang="en-US" dirty="0"/>
        </a:p>
      </dgm:t>
    </dgm:pt>
    <dgm:pt modelId="{B9986624-8CB2-43CA-A4D0-93FD5ED9A598}" type="parTrans" cxnId="{214EA665-F070-4C6F-9F94-09C11D67C0B6}">
      <dgm:prSet/>
      <dgm:spPr/>
      <dgm:t>
        <a:bodyPr/>
        <a:lstStyle/>
        <a:p>
          <a:endParaRPr lang="zh-TW" altLang="en-US"/>
        </a:p>
      </dgm:t>
    </dgm:pt>
    <dgm:pt modelId="{366EDF50-E0F0-413D-9F3C-E15FC077A0F5}" type="sibTrans" cxnId="{214EA665-F070-4C6F-9F94-09C11D67C0B6}">
      <dgm:prSet/>
      <dgm:spPr/>
      <dgm:t>
        <a:bodyPr/>
        <a:lstStyle/>
        <a:p>
          <a:endParaRPr lang="zh-TW" altLang="en-US"/>
        </a:p>
      </dgm:t>
    </dgm:pt>
    <dgm:pt modelId="{537B29A9-D634-4A12-A053-BA8C60F43E2F}">
      <dgm:prSet phldrT="[文字]"/>
      <dgm:spPr/>
      <dgm:t>
        <a:bodyPr/>
        <a:lstStyle/>
        <a:p>
          <a:r>
            <a:rPr lang="zh-TW" altLang="en-US" dirty="0" smtClean="0"/>
            <a:t>採取策略</a:t>
          </a:r>
          <a:endParaRPr lang="zh-TW" altLang="en-US" dirty="0"/>
        </a:p>
      </dgm:t>
    </dgm:pt>
    <dgm:pt modelId="{346FB38D-A417-4213-BF19-480BA63BF545}" type="parTrans" cxnId="{7CBC8728-FCD8-4AE9-BAB4-9743CE22BC17}">
      <dgm:prSet/>
      <dgm:spPr/>
      <dgm:t>
        <a:bodyPr/>
        <a:lstStyle/>
        <a:p>
          <a:endParaRPr lang="zh-TW" altLang="en-US"/>
        </a:p>
      </dgm:t>
    </dgm:pt>
    <dgm:pt modelId="{48183FF1-071B-463A-A7DB-D3A6AA931561}" type="sibTrans" cxnId="{7CBC8728-FCD8-4AE9-BAB4-9743CE22BC17}">
      <dgm:prSet/>
      <dgm:spPr/>
      <dgm:t>
        <a:bodyPr/>
        <a:lstStyle/>
        <a:p>
          <a:endParaRPr lang="zh-TW" altLang="en-US"/>
        </a:p>
      </dgm:t>
    </dgm:pt>
    <dgm:pt modelId="{15F59528-2631-4757-977F-14AFC332D084}">
      <dgm:prSet phldrT="[文字]"/>
      <dgm:spPr/>
      <dgm:t>
        <a:bodyPr/>
        <a:lstStyle/>
        <a:p>
          <a:r>
            <a:rPr lang="zh-TW" altLang="en-US" dirty="0" smtClean="0"/>
            <a:t>轉介機構</a:t>
          </a:r>
          <a:endParaRPr lang="zh-TW" altLang="en-US" dirty="0"/>
        </a:p>
      </dgm:t>
    </dgm:pt>
    <dgm:pt modelId="{50707494-87DB-45D6-907F-C827E97621FE}" type="parTrans" cxnId="{40951439-73FC-48A1-867B-C216B1A4D844}">
      <dgm:prSet/>
      <dgm:spPr/>
      <dgm:t>
        <a:bodyPr/>
        <a:lstStyle/>
        <a:p>
          <a:endParaRPr lang="zh-TW" altLang="en-US"/>
        </a:p>
      </dgm:t>
    </dgm:pt>
    <dgm:pt modelId="{9C074724-7FCA-4642-9C9A-89062616A4B6}" type="sibTrans" cxnId="{40951439-73FC-48A1-867B-C216B1A4D844}">
      <dgm:prSet/>
      <dgm:spPr/>
      <dgm:t>
        <a:bodyPr/>
        <a:lstStyle/>
        <a:p>
          <a:endParaRPr lang="zh-TW" altLang="en-US"/>
        </a:p>
      </dgm:t>
    </dgm:pt>
    <dgm:pt modelId="{6DE2F8B2-E012-4ED0-B4E1-A7686A9001CB}" type="pres">
      <dgm:prSet presAssocID="{7E24B8D3-BCA4-4AFD-A300-7DEB43FE242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6D886E4-F901-4506-AD92-52C8BBAAFB8E}" type="pres">
      <dgm:prSet presAssocID="{7E24B8D3-BCA4-4AFD-A300-7DEB43FE242F}" presName="arrow" presStyleLbl="bgShp" presStyleIdx="0" presStyleCnt="1"/>
      <dgm:spPr/>
    </dgm:pt>
    <dgm:pt modelId="{3CF2BF2F-9352-4BF0-A1C3-7E761DE6F068}" type="pres">
      <dgm:prSet presAssocID="{7E24B8D3-BCA4-4AFD-A300-7DEB43FE242F}" presName="linearProcess" presStyleCnt="0"/>
      <dgm:spPr/>
    </dgm:pt>
    <dgm:pt modelId="{C664D6C5-1405-4028-BAC5-D426B5DE31DF}" type="pres">
      <dgm:prSet presAssocID="{DA7B4644-00BA-42A9-B2A9-950BC970BD8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62CDB8-DE54-4415-90D2-7E0E03FC9059}" type="pres">
      <dgm:prSet presAssocID="{366EDF50-E0F0-413D-9F3C-E15FC077A0F5}" presName="sibTrans" presStyleCnt="0"/>
      <dgm:spPr/>
    </dgm:pt>
    <dgm:pt modelId="{315D066F-202C-46D3-AF4D-24C6E56F8CE3}" type="pres">
      <dgm:prSet presAssocID="{537B29A9-D634-4A12-A053-BA8C60F43E2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D3F060-7044-48A5-8A2F-23DC5BC3D73A}" type="pres">
      <dgm:prSet presAssocID="{48183FF1-071B-463A-A7DB-D3A6AA931561}" presName="sibTrans" presStyleCnt="0"/>
      <dgm:spPr/>
    </dgm:pt>
    <dgm:pt modelId="{8E5A6E73-BECF-47E1-907B-2C0E631600C9}" type="pres">
      <dgm:prSet presAssocID="{15F59528-2631-4757-977F-14AFC332D08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0951439-73FC-48A1-867B-C216B1A4D844}" srcId="{7E24B8D3-BCA4-4AFD-A300-7DEB43FE242F}" destId="{15F59528-2631-4757-977F-14AFC332D084}" srcOrd="2" destOrd="0" parTransId="{50707494-87DB-45D6-907F-C827E97621FE}" sibTransId="{9C074724-7FCA-4642-9C9A-89062616A4B6}"/>
    <dgm:cxn modelId="{09B096D1-E143-4C53-9358-58DA0BA6C890}" type="presOf" srcId="{DA7B4644-00BA-42A9-B2A9-950BC970BD87}" destId="{C664D6C5-1405-4028-BAC5-D426B5DE31DF}" srcOrd="0" destOrd="0" presId="urn:microsoft.com/office/officeart/2005/8/layout/hProcess9"/>
    <dgm:cxn modelId="{8213D02C-974F-4E71-BA41-A9B4CF8AD426}" type="presOf" srcId="{7E24B8D3-BCA4-4AFD-A300-7DEB43FE242F}" destId="{6DE2F8B2-E012-4ED0-B4E1-A7686A9001CB}" srcOrd="0" destOrd="0" presId="urn:microsoft.com/office/officeart/2005/8/layout/hProcess9"/>
    <dgm:cxn modelId="{7CBC8728-FCD8-4AE9-BAB4-9743CE22BC17}" srcId="{7E24B8D3-BCA4-4AFD-A300-7DEB43FE242F}" destId="{537B29A9-D634-4A12-A053-BA8C60F43E2F}" srcOrd="1" destOrd="0" parTransId="{346FB38D-A417-4213-BF19-480BA63BF545}" sibTransId="{48183FF1-071B-463A-A7DB-D3A6AA931561}"/>
    <dgm:cxn modelId="{CE80924C-7C5C-4863-82EB-1EB598B908C6}" type="presOf" srcId="{15F59528-2631-4757-977F-14AFC332D084}" destId="{8E5A6E73-BECF-47E1-907B-2C0E631600C9}" srcOrd="0" destOrd="0" presId="urn:microsoft.com/office/officeart/2005/8/layout/hProcess9"/>
    <dgm:cxn modelId="{214EA665-F070-4C6F-9F94-09C11D67C0B6}" srcId="{7E24B8D3-BCA4-4AFD-A300-7DEB43FE242F}" destId="{DA7B4644-00BA-42A9-B2A9-950BC970BD87}" srcOrd="0" destOrd="0" parTransId="{B9986624-8CB2-43CA-A4D0-93FD5ED9A598}" sibTransId="{366EDF50-E0F0-413D-9F3C-E15FC077A0F5}"/>
    <dgm:cxn modelId="{993A0B9A-6B91-4EAF-90E4-D2174418E8DB}" type="presOf" srcId="{537B29A9-D634-4A12-A053-BA8C60F43E2F}" destId="{315D066F-202C-46D3-AF4D-24C6E56F8CE3}" srcOrd="0" destOrd="0" presId="urn:microsoft.com/office/officeart/2005/8/layout/hProcess9"/>
    <dgm:cxn modelId="{FE02B47A-73D5-4166-BA17-5576743DB717}" type="presParOf" srcId="{6DE2F8B2-E012-4ED0-B4E1-A7686A9001CB}" destId="{86D886E4-F901-4506-AD92-52C8BBAAFB8E}" srcOrd="0" destOrd="0" presId="urn:microsoft.com/office/officeart/2005/8/layout/hProcess9"/>
    <dgm:cxn modelId="{6BAB71B8-E60B-4343-B348-09DDBBE730DD}" type="presParOf" srcId="{6DE2F8B2-E012-4ED0-B4E1-A7686A9001CB}" destId="{3CF2BF2F-9352-4BF0-A1C3-7E761DE6F068}" srcOrd="1" destOrd="0" presId="urn:microsoft.com/office/officeart/2005/8/layout/hProcess9"/>
    <dgm:cxn modelId="{82DACA2C-16E5-44AD-9620-E2B0AFB93830}" type="presParOf" srcId="{3CF2BF2F-9352-4BF0-A1C3-7E761DE6F068}" destId="{C664D6C5-1405-4028-BAC5-D426B5DE31DF}" srcOrd="0" destOrd="0" presId="urn:microsoft.com/office/officeart/2005/8/layout/hProcess9"/>
    <dgm:cxn modelId="{75EE40DB-BFFC-4162-8D2A-296837DF94FD}" type="presParOf" srcId="{3CF2BF2F-9352-4BF0-A1C3-7E761DE6F068}" destId="{2262CDB8-DE54-4415-90D2-7E0E03FC9059}" srcOrd="1" destOrd="0" presId="urn:microsoft.com/office/officeart/2005/8/layout/hProcess9"/>
    <dgm:cxn modelId="{55B009D5-CBA2-4D75-9AF9-5621BDF8B2AA}" type="presParOf" srcId="{3CF2BF2F-9352-4BF0-A1C3-7E761DE6F068}" destId="{315D066F-202C-46D3-AF4D-24C6E56F8CE3}" srcOrd="2" destOrd="0" presId="urn:microsoft.com/office/officeart/2005/8/layout/hProcess9"/>
    <dgm:cxn modelId="{E4167276-40D1-45F3-AC60-75B6D0A352FB}" type="presParOf" srcId="{3CF2BF2F-9352-4BF0-A1C3-7E761DE6F068}" destId="{7AD3F060-7044-48A5-8A2F-23DC5BC3D73A}" srcOrd="3" destOrd="0" presId="urn:microsoft.com/office/officeart/2005/8/layout/hProcess9"/>
    <dgm:cxn modelId="{6502148A-0BD3-4FCE-8022-95EE8AAA386D}" type="presParOf" srcId="{3CF2BF2F-9352-4BF0-A1C3-7E761DE6F068}" destId="{8E5A6E73-BECF-47E1-907B-2C0E631600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85686-1C12-4D5C-890C-D3CA5D4ECD70}" type="doc">
      <dgm:prSet loTypeId="urn:microsoft.com/office/officeart/2005/8/layout/chart3" loCatId="relationship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zh-TW" altLang="en-US"/>
        </a:p>
      </dgm:t>
    </dgm:pt>
    <dgm:pt modelId="{E80798ED-8670-46D4-859E-E46C226C2182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 smtClean="0"/>
            <a:t>適度</a:t>
          </a:r>
          <a:endParaRPr lang="en-US" altLang="zh-TW" dirty="0" smtClean="0"/>
        </a:p>
        <a:p>
          <a:pPr>
            <a:spcAft>
              <a:spcPts val="0"/>
            </a:spcAft>
          </a:pPr>
          <a:r>
            <a:rPr lang="zh-TW" altLang="en-US" dirty="0" smtClean="0"/>
            <a:t>管教</a:t>
          </a:r>
          <a:endParaRPr lang="zh-TW" altLang="en-US" dirty="0"/>
        </a:p>
      </dgm:t>
    </dgm:pt>
    <dgm:pt modelId="{EAA32AFA-816A-4BB5-A4A3-79559A7BE9E7}" type="parTrans" cxnId="{6D54D954-4CD1-4808-8147-EA0227AD484F}">
      <dgm:prSet/>
      <dgm:spPr/>
      <dgm:t>
        <a:bodyPr/>
        <a:lstStyle/>
        <a:p>
          <a:endParaRPr lang="zh-TW" altLang="en-US"/>
        </a:p>
      </dgm:t>
    </dgm:pt>
    <dgm:pt modelId="{FBDFACFA-B6FF-42C2-8720-CB5E307A9F85}" type="sibTrans" cxnId="{6D54D954-4CD1-4808-8147-EA0227AD484F}">
      <dgm:prSet/>
      <dgm:spPr/>
      <dgm:t>
        <a:bodyPr/>
        <a:lstStyle/>
        <a:p>
          <a:endParaRPr lang="zh-TW" altLang="en-US"/>
        </a:p>
      </dgm:t>
    </dgm:pt>
    <dgm:pt modelId="{779A3463-FE37-4111-8A53-319E04CF454E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 smtClean="0"/>
            <a:t>尊重</a:t>
          </a:r>
          <a:endParaRPr lang="en-US" altLang="zh-TW" dirty="0" smtClean="0"/>
        </a:p>
        <a:p>
          <a:pPr>
            <a:spcAft>
              <a:spcPts val="0"/>
            </a:spcAft>
          </a:pPr>
          <a:r>
            <a:rPr lang="zh-TW" altLang="en-US" dirty="0" smtClean="0"/>
            <a:t>保密</a:t>
          </a:r>
          <a:endParaRPr lang="zh-TW" altLang="en-US" dirty="0"/>
        </a:p>
      </dgm:t>
    </dgm:pt>
    <dgm:pt modelId="{7BE62208-01AF-4790-919E-64071C5CDFA8}" type="parTrans" cxnId="{F3738305-5E58-4765-A571-CB4707672DBC}">
      <dgm:prSet/>
      <dgm:spPr/>
      <dgm:t>
        <a:bodyPr/>
        <a:lstStyle/>
        <a:p>
          <a:endParaRPr lang="zh-TW" altLang="en-US"/>
        </a:p>
      </dgm:t>
    </dgm:pt>
    <dgm:pt modelId="{F7C9E57F-844D-43A4-8327-F595DAC70406}" type="sibTrans" cxnId="{F3738305-5E58-4765-A571-CB4707672DBC}">
      <dgm:prSet/>
      <dgm:spPr/>
      <dgm:t>
        <a:bodyPr/>
        <a:lstStyle/>
        <a:p>
          <a:endParaRPr lang="zh-TW" altLang="en-US"/>
        </a:p>
      </dgm:t>
    </dgm:pt>
    <dgm:pt modelId="{858DAD50-937D-49C2-B2FA-1E914BD8A65C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 smtClean="0"/>
            <a:t>關心</a:t>
          </a:r>
          <a:endParaRPr lang="en-US" altLang="zh-TW" dirty="0" smtClean="0"/>
        </a:p>
        <a:p>
          <a:pPr>
            <a:spcAft>
              <a:spcPts val="0"/>
            </a:spcAft>
          </a:pPr>
          <a:r>
            <a:rPr lang="zh-TW" altLang="en-US" dirty="0" smtClean="0"/>
            <a:t>判斷</a:t>
          </a:r>
          <a:endParaRPr lang="en-US" altLang="zh-TW" dirty="0" smtClean="0"/>
        </a:p>
      </dgm:t>
    </dgm:pt>
    <dgm:pt modelId="{61905602-CD5C-49B2-818B-79E54CA31C0A}" type="parTrans" cxnId="{47A04722-1CBE-4690-8DAF-02C4F14DB380}">
      <dgm:prSet/>
      <dgm:spPr/>
      <dgm:t>
        <a:bodyPr/>
        <a:lstStyle/>
        <a:p>
          <a:endParaRPr lang="zh-TW" altLang="en-US"/>
        </a:p>
      </dgm:t>
    </dgm:pt>
    <dgm:pt modelId="{F86C5C3A-22B6-413F-9014-4485B53D5380}" type="sibTrans" cxnId="{47A04722-1CBE-4690-8DAF-02C4F14DB380}">
      <dgm:prSet/>
      <dgm:spPr/>
      <dgm:t>
        <a:bodyPr/>
        <a:lstStyle/>
        <a:p>
          <a:endParaRPr lang="zh-TW" altLang="en-US"/>
        </a:p>
      </dgm:t>
    </dgm:pt>
    <dgm:pt modelId="{99762569-C412-489D-85AC-8C0381A777CC}">
      <dgm:prSet phldrT="[文字]"/>
      <dgm:spPr/>
      <dgm:t>
        <a:bodyPr/>
        <a:lstStyle/>
        <a:p>
          <a:r>
            <a:rPr lang="zh-TW" altLang="en-US" dirty="0" smtClean="0"/>
            <a:t>基本輔導知能</a:t>
          </a:r>
          <a:endParaRPr lang="zh-TW" altLang="en-US" dirty="0"/>
        </a:p>
      </dgm:t>
    </dgm:pt>
    <dgm:pt modelId="{F4AFA3C8-310A-4B41-AC3C-E497798A2A72}" type="parTrans" cxnId="{C383BAC9-06AC-48D2-A32E-5387BA16218A}">
      <dgm:prSet/>
      <dgm:spPr/>
      <dgm:t>
        <a:bodyPr/>
        <a:lstStyle/>
        <a:p>
          <a:endParaRPr lang="zh-TW" altLang="en-US"/>
        </a:p>
      </dgm:t>
    </dgm:pt>
    <dgm:pt modelId="{4C89A076-8EC8-4953-968B-70B6C47693A3}" type="sibTrans" cxnId="{C383BAC9-06AC-48D2-A32E-5387BA16218A}">
      <dgm:prSet/>
      <dgm:spPr/>
      <dgm:t>
        <a:bodyPr/>
        <a:lstStyle/>
        <a:p>
          <a:endParaRPr lang="zh-TW" altLang="en-US"/>
        </a:p>
      </dgm:t>
    </dgm:pt>
    <dgm:pt modelId="{4F173AD4-79AE-42FE-9F8E-4DB306DEB4D2}" type="pres">
      <dgm:prSet presAssocID="{A4985686-1C12-4D5C-890C-D3CA5D4ECD7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5C5FDB7-821E-4E81-A1A7-BD9AF67028B3}" type="pres">
      <dgm:prSet presAssocID="{A4985686-1C12-4D5C-890C-D3CA5D4ECD70}" presName="wedge1" presStyleLbl="node1" presStyleIdx="0" presStyleCnt="4"/>
      <dgm:spPr/>
      <dgm:t>
        <a:bodyPr/>
        <a:lstStyle/>
        <a:p>
          <a:endParaRPr lang="zh-TW" altLang="en-US"/>
        </a:p>
      </dgm:t>
    </dgm:pt>
    <dgm:pt modelId="{40D70228-56C9-4431-869E-B99D9F38827C}" type="pres">
      <dgm:prSet presAssocID="{A4985686-1C12-4D5C-890C-D3CA5D4ECD7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1EFEF7-DEF6-4FBF-8AFE-8299DCAE0E5D}" type="pres">
      <dgm:prSet presAssocID="{A4985686-1C12-4D5C-890C-D3CA5D4ECD70}" presName="wedge2" presStyleLbl="node1" presStyleIdx="1" presStyleCnt="4"/>
      <dgm:spPr/>
      <dgm:t>
        <a:bodyPr/>
        <a:lstStyle/>
        <a:p>
          <a:endParaRPr lang="zh-TW" altLang="en-US"/>
        </a:p>
      </dgm:t>
    </dgm:pt>
    <dgm:pt modelId="{30FD31E7-BD47-430C-940D-0AED429411C7}" type="pres">
      <dgm:prSet presAssocID="{A4985686-1C12-4D5C-890C-D3CA5D4ECD7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4DB728-F765-488F-91FC-729D6DC004D1}" type="pres">
      <dgm:prSet presAssocID="{A4985686-1C12-4D5C-890C-D3CA5D4ECD70}" presName="wedge3" presStyleLbl="node1" presStyleIdx="2" presStyleCnt="4"/>
      <dgm:spPr/>
      <dgm:t>
        <a:bodyPr/>
        <a:lstStyle/>
        <a:p>
          <a:endParaRPr lang="zh-TW" altLang="en-US"/>
        </a:p>
      </dgm:t>
    </dgm:pt>
    <dgm:pt modelId="{E61ED9B0-0222-44DC-B6F6-C899FD552C7D}" type="pres">
      <dgm:prSet presAssocID="{A4985686-1C12-4D5C-890C-D3CA5D4ECD7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184065-CAE4-4D5A-814B-A9487D4FB03A}" type="pres">
      <dgm:prSet presAssocID="{A4985686-1C12-4D5C-890C-D3CA5D4ECD70}" presName="wedge4" presStyleLbl="node1" presStyleIdx="3" presStyleCnt="4"/>
      <dgm:spPr/>
      <dgm:t>
        <a:bodyPr/>
        <a:lstStyle/>
        <a:p>
          <a:endParaRPr lang="zh-TW" altLang="en-US"/>
        </a:p>
      </dgm:t>
    </dgm:pt>
    <dgm:pt modelId="{D43E2565-663E-42D9-ACCD-668CBE14A0A5}" type="pres">
      <dgm:prSet presAssocID="{A4985686-1C12-4D5C-890C-D3CA5D4ECD7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A04722-1CBE-4690-8DAF-02C4F14DB380}" srcId="{A4985686-1C12-4D5C-890C-D3CA5D4ECD70}" destId="{858DAD50-937D-49C2-B2FA-1E914BD8A65C}" srcOrd="2" destOrd="0" parTransId="{61905602-CD5C-49B2-818B-79E54CA31C0A}" sibTransId="{F86C5C3A-22B6-413F-9014-4485B53D5380}"/>
    <dgm:cxn modelId="{19BF0E22-EE37-497E-8624-C51853B655A4}" type="presOf" srcId="{E80798ED-8670-46D4-859E-E46C226C2182}" destId="{40D70228-56C9-4431-869E-B99D9F38827C}" srcOrd="1" destOrd="0" presId="urn:microsoft.com/office/officeart/2005/8/layout/chart3"/>
    <dgm:cxn modelId="{6D54D954-4CD1-4808-8147-EA0227AD484F}" srcId="{A4985686-1C12-4D5C-890C-D3CA5D4ECD70}" destId="{E80798ED-8670-46D4-859E-E46C226C2182}" srcOrd="0" destOrd="0" parTransId="{EAA32AFA-816A-4BB5-A4A3-79559A7BE9E7}" sibTransId="{FBDFACFA-B6FF-42C2-8720-CB5E307A9F85}"/>
    <dgm:cxn modelId="{0F25BDF1-0C78-4A38-86CD-4F03C7CB12DC}" type="presOf" srcId="{99762569-C412-489D-85AC-8C0381A777CC}" destId="{19184065-CAE4-4D5A-814B-A9487D4FB03A}" srcOrd="0" destOrd="0" presId="urn:microsoft.com/office/officeart/2005/8/layout/chart3"/>
    <dgm:cxn modelId="{F3738305-5E58-4765-A571-CB4707672DBC}" srcId="{A4985686-1C12-4D5C-890C-D3CA5D4ECD70}" destId="{779A3463-FE37-4111-8A53-319E04CF454E}" srcOrd="1" destOrd="0" parTransId="{7BE62208-01AF-4790-919E-64071C5CDFA8}" sibTransId="{F7C9E57F-844D-43A4-8327-F595DAC70406}"/>
    <dgm:cxn modelId="{CF5ADB7C-2B35-4231-A3A8-EB1A5AE70420}" type="presOf" srcId="{858DAD50-937D-49C2-B2FA-1E914BD8A65C}" destId="{E61ED9B0-0222-44DC-B6F6-C899FD552C7D}" srcOrd="1" destOrd="0" presId="urn:microsoft.com/office/officeart/2005/8/layout/chart3"/>
    <dgm:cxn modelId="{4DF0E057-DC94-4881-BBDA-510CFC2B752E}" type="presOf" srcId="{779A3463-FE37-4111-8A53-319E04CF454E}" destId="{30FD31E7-BD47-430C-940D-0AED429411C7}" srcOrd="1" destOrd="0" presId="urn:microsoft.com/office/officeart/2005/8/layout/chart3"/>
    <dgm:cxn modelId="{38168890-FF02-417F-8DB9-9E1837C13B27}" type="presOf" srcId="{E80798ED-8670-46D4-859E-E46C226C2182}" destId="{F5C5FDB7-821E-4E81-A1A7-BD9AF67028B3}" srcOrd="0" destOrd="0" presId="urn:microsoft.com/office/officeart/2005/8/layout/chart3"/>
    <dgm:cxn modelId="{4643BF0F-B609-462A-AB40-B06EA75C5A7F}" type="presOf" srcId="{858DAD50-937D-49C2-B2FA-1E914BD8A65C}" destId="{644DB728-F765-488F-91FC-729D6DC004D1}" srcOrd="0" destOrd="0" presId="urn:microsoft.com/office/officeart/2005/8/layout/chart3"/>
    <dgm:cxn modelId="{9C2D9444-6293-4C0A-AABA-40F4A814A344}" type="presOf" srcId="{779A3463-FE37-4111-8A53-319E04CF454E}" destId="{F21EFEF7-DEF6-4FBF-8AFE-8299DCAE0E5D}" srcOrd="0" destOrd="0" presId="urn:microsoft.com/office/officeart/2005/8/layout/chart3"/>
    <dgm:cxn modelId="{330B960E-0FCD-4CDD-94C4-E80B11367A5E}" type="presOf" srcId="{99762569-C412-489D-85AC-8C0381A777CC}" destId="{D43E2565-663E-42D9-ACCD-668CBE14A0A5}" srcOrd="1" destOrd="0" presId="urn:microsoft.com/office/officeart/2005/8/layout/chart3"/>
    <dgm:cxn modelId="{C44B3047-360C-423C-A922-03C6E6DD5310}" type="presOf" srcId="{A4985686-1C12-4D5C-890C-D3CA5D4ECD70}" destId="{4F173AD4-79AE-42FE-9F8E-4DB306DEB4D2}" srcOrd="0" destOrd="0" presId="urn:microsoft.com/office/officeart/2005/8/layout/chart3"/>
    <dgm:cxn modelId="{C383BAC9-06AC-48D2-A32E-5387BA16218A}" srcId="{A4985686-1C12-4D5C-890C-D3CA5D4ECD70}" destId="{99762569-C412-489D-85AC-8C0381A777CC}" srcOrd="3" destOrd="0" parTransId="{F4AFA3C8-310A-4B41-AC3C-E497798A2A72}" sibTransId="{4C89A076-8EC8-4953-968B-70B6C47693A3}"/>
    <dgm:cxn modelId="{43310825-EC1F-4A90-9674-B66D6588D0B0}" type="presParOf" srcId="{4F173AD4-79AE-42FE-9F8E-4DB306DEB4D2}" destId="{F5C5FDB7-821E-4E81-A1A7-BD9AF67028B3}" srcOrd="0" destOrd="0" presId="urn:microsoft.com/office/officeart/2005/8/layout/chart3"/>
    <dgm:cxn modelId="{5AC3B436-DF15-4F8F-B1FB-482545DD9DDF}" type="presParOf" srcId="{4F173AD4-79AE-42FE-9F8E-4DB306DEB4D2}" destId="{40D70228-56C9-4431-869E-B99D9F38827C}" srcOrd="1" destOrd="0" presId="urn:microsoft.com/office/officeart/2005/8/layout/chart3"/>
    <dgm:cxn modelId="{A2915E26-1264-4DBF-B4FC-35EAB481F6BD}" type="presParOf" srcId="{4F173AD4-79AE-42FE-9F8E-4DB306DEB4D2}" destId="{F21EFEF7-DEF6-4FBF-8AFE-8299DCAE0E5D}" srcOrd="2" destOrd="0" presId="urn:microsoft.com/office/officeart/2005/8/layout/chart3"/>
    <dgm:cxn modelId="{4936EB9B-6FBA-475A-B511-0039C8CBCC97}" type="presParOf" srcId="{4F173AD4-79AE-42FE-9F8E-4DB306DEB4D2}" destId="{30FD31E7-BD47-430C-940D-0AED429411C7}" srcOrd="3" destOrd="0" presId="urn:microsoft.com/office/officeart/2005/8/layout/chart3"/>
    <dgm:cxn modelId="{6610D00C-CE01-4A61-A342-E79F18143FAA}" type="presParOf" srcId="{4F173AD4-79AE-42FE-9F8E-4DB306DEB4D2}" destId="{644DB728-F765-488F-91FC-729D6DC004D1}" srcOrd="4" destOrd="0" presId="urn:microsoft.com/office/officeart/2005/8/layout/chart3"/>
    <dgm:cxn modelId="{C16BB576-2BD0-4AB4-8638-DF03EF5EFB09}" type="presParOf" srcId="{4F173AD4-79AE-42FE-9F8E-4DB306DEB4D2}" destId="{E61ED9B0-0222-44DC-B6F6-C899FD552C7D}" srcOrd="5" destOrd="0" presId="urn:microsoft.com/office/officeart/2005/8/layout/chart3"/>
    <dgm:cxn modelId="{C5C9EF6D-E9DC-434F-9D35-87B2CB8C0962}" type="presParOf" srcId="{4F173AD4-79AE-42FE-9F8E-4DB306DEB4D2}" destId="{19184065-CAE4-4D5A-814B-A9487D4FB03A}" srcOrd="6" destOrd="0" presId="urn:microsoft.com/office/officeart/2005/8/layout/chart3"/>
    <dgm:cxn modelId="{C3FE70CB-974A-4CC5-BF85-8DB4BF789DA4}" type="presParOf" srcId="{4F173AD4-79AE-42FE-9F8E-4DB306DEB4D2}" destId="{D43E2565-663E-42D9-ACCD-668CBE14A0A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886E4-F901-4506-AD92-52C8BBAAFB8E}">
      <dsp:nvSpPr>
        <dsp:cNvPr id="0" name=""/>
        <dsp:cNvSpPr/>
      </dsp:nvSpPr>
      <dsp:spPr>
        <a:xfrm>
          <a:off x="778734" y="0"/>
          <a:ext cx="8825659" cy="467047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4D6C5-1405-4028-BAC5-D426B5DE31DF}">
      <dsp:nvSpPr>
        <dsp:cNvPr id="0" name=""/>
        <dsp:cNvSpPr/>
      </dsp:nvSpPr>
      <dsp:spPr>
        <a:xfrm>
          <a:off x="570" y="1401142"/>
          <a:ext cx="3186550" cy="1868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/>
            <a:t>瞭解成因</a:t>
          </a:r>
          <a:endParaRPr lang="zh-TW" altLang="en-US" sz="5100" kern="1200" dirty="0"/>
        </a:p>
      </dsp:txBody>
      <dsp:txXfrm>
        <a:off x="91767" y="1492339"/>
        <a:ext cx="3004156" cy="1685795"/>
      </dsp:txXfrm>
    </dsp:sp>
    <dsp:sp modelId="{315D066F-202C-46D3-AF4D-24C6E56F8CE3}">
      <dsp:nvSpPr>
        <dsp:cNvPr id="0" name=""/>
        <dsp:cNvSpPr/>
      </dsp:nvSpPr>
      <dsp:spPr>
        <a:xfrm>
          <a:off x="3598289" y="1401142"/>
          <a:ext cx="3186550" cy="1868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/>
            <a:t>採取策略</a:t>
          </a:r>
          <a:endParaRPr lang="zh-TW" altLang="en-US" sz="5100" kern="1200" dirty="0"/>
        </a:p>
      </dsp:txBody>
      <dsp:txXfrm>
        <a:off x="3689486" y="1492339"/>
        <a:ext cx="3004156" cy="1685795"/>
      </dsp:txXfrm>
    </dsp:sp>
    <dsp:sp modelId="{8E5A6E73-BECF-47E1-907B-2C0E631600C9}">
      <dsp:nvSpPr>
        <dsp:cNvPr id="0" name=""/>
        <dsp:cNvSpPr/>
      </dsp:nvSpPr>
      <dsp:spPr>
        <a:xfrm>
          <a:off x="7196007" y="1401142"/>
          <a:ext cx="3186550" cy="1868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/>
            <a:t>轉介機構</a:t>
          </a:r>
          <a:endParaRPr lang="zh-TW" altLang="en-US" sz="5100" kern="1200" dirty="0"/>
        </a:p>
      </dsp:txBody>
      <dsp:txXfrm>
        <a:off x="7287204" y="1492339"/>
        <a:ext cx="3004156" cy="1685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5FDB7-821E-4E81-A1A7-BD9AF67028B3}">
      <dsp:nvSpPr>
        <dsp:cNvPr id="0" name=""/>
        <dsp:cNvSpPr/>
      </dsp:nvSpPr>
      <dsp:spPr>
        <a:xfrm>
          <a:off x="3458321" y="333038"/>
          <a:ext cx="4490407" cy="4490407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kern="1200" dirty="0" smtClean="0"/>
            <a:t>適度</a:t>
          </a:r>
          <a:endParaRPr lang="en-US" altLang="zh-TW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kern="1200" dirty="0" smtClean="0"/>
            <a:t>管教</a:t>
          </a:r>
          <a:endParaRPr lang="zh-TW" altLang="en-US" sz="4000" kern="1200" dirty="0"/>
        </a:p>
      </dsp:txBody>
      <dsp:txXfrm>
        <a:off x="5754844" y="1163763"/>
        <a:ext cx="1657174" cy="1336430"/>
      </dsp:txXfrm>
    </dsp:sp>
    <dsp:sp modelId="{F21EFEF7-DEF6-4FBF-8AFE-8299DCAE0E5D}">
      <dsp:nvSpPr>
        <dsp:cNvPr id="0" name=""/>
        <dsp:cNvSpPr/>
      </dsp:nvSpPr>
      <dsp:spPr>
        <a:xfrm>
          <a:off x="3269083" y="522277"/>
          <a:ext cx="4490407" cy="4490407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kern="1200" dirty="0" smtClean="0"/>
            <a:t>尊重</a:t>
          </a:r>
          <a:endParaRPr lang="en-US" altLang="zh-TW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kern="1200" dirty="0" smtClean="0"/>
            <a:t>保密</a:t>
          </a:r>
          <a:endParaRPr lang="zh-TW" altLang="en-US" sz="4000" kern="1200" dirty="0"/>
        </a:p>
      </dsp:txBody>
      <dsp:txXfrm>
        <a:off x="5594472" y="2847666"/>
        <a:ext cx="1657174" cy="1336430"/>
      </dsp:txXfrm>
    </dsp:sp>
    <dsp:sp modelId="{644DB728-F765-488F-91FC-729D6DC004D1}">
      <dsp:nvSpPr>
        <dsp:cNvPr id="0" name=""/>
        <dsp:cNvSpPr/>
      </dsp:nvSpPr>
      <dsp:spPr>
        <a:xfrm>
          <a:off x="3269083" y="522277"/>
          <a:ext cx="4490407" cy="4490407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kern="1200" dirty="0" smtClean="0"/>
            <a:t>關心</a:t>
          </a:r>
          <a:endParaRPr lang="en-US" altLang="zh-TW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kern="1200" dirty="0" smtClean="0"/>
            <a:t>判斷</a:t>
          </a:r>
          <a:endParaRPr lang="en-US" altLang="zh-TW" sz="4000" kern="1200" dirty="0" smtClean="0"/>
        </a:p>
      </dsp:txBody>
      <dsp:txXfrm>
        <a:off x="3776926" y="2847666"/>
        <a:ext cx="1657174" cy="1336430"/>
      </dsp:txXfrm>
    </dsp:sp>
    <dsp:sp modelId="{19184065-CAE4-4D5A-814B-A9487D4FB03A}">
      <dsp:nvSpPr>
        <dsp:cNvPr id="0" name=""/>
        <dsp:cNvSpPr/>
      </dsp:nvSpPr>
      <dsp:spPr>
        <a:xfrm>
          <a:off x="3269083" y="522277"/>
          <a:ext cx="4490407" cy="4490407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基本輔導知能</a:t>
          </a:r>
          <a:endParaRPr lang="zh-TW" altLang="en-US" sz="4000" kern="1200" dirty="0"/>
        </a:p>
      </dsp:txBody>
      <dsp:txXfrm>
        <a:off x="3776926" y="1350864"/>
        <a:ext cx="1657174" cy="1336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8B1-5EE5-4A8A-BD0B-80E1F993AD5F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027D-742B-42D9-8976-F2E70AB75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96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8B1-5EE5-4A8A-BD0B-80E1F993AD5F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027D-742B-42D9-8976-F2E70AB75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16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8B1-5EE5-4A8A-BD0B-80E1F993AD5F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027D-742B-42D9-8976-F2E70AB75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463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E21E-818C-4CC8-A2D5-67748D2C9371}" type="datetimeFigureOut">
              <a:rPr lang="zh-TW" altLang="en-US" smtClean="0">
                <a:solidFill>
                  <a:srgbClr val="FEFAC9"/>
                </a:solidFill>
              </a:rPr>
              <a:pPr/>
              <a:t>2016/1/5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3F274C-401A-43F4-BA16-7731806AB585}" type="slidenum">
              <a:rPr lang="zh-TW" altLang="en-US" smtClean="0">
                <a:solidFill>
                  <a:srgbClr val="FEFAC9"/>
                </a:solidFill>
              </a:rPr>
              <a:pPr/>
              <a:t>‹#›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51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11E21E-818C-4CC8-A2D5-67748D2C9371}" type="datetimeFigureOut">
              <a:rPr lang="zh-TW" altLang="en-US" smtClean="0">
                <a:solidFill>
                  <a:srgbClr val="FEFAC9"/>
                </a:solidFill>
              </a:rPr>
              <a:pPr/>
              <a:t>2016/1/5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3F274C-401A-43F4-BA16-7731806AB585}" type="slidenum">
              <a:rPr lang="zh-TW" altLang="en-US" smtClean="0">
                <a:solidFill>
                  <a:srgbClr val="FEFAC9"/>
                </a:solidFill>
              </a:rPr>
              <a:pPr/>
              <a:t>‹#›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583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E21E-818C-4CC8-A2D5-67748D2C9371}" type="datetimeFigureOut">
              <a:rPr lang="zh-TW" altLang="en-US" smtClean="0">
                <a:solidFill>
                  <a:srgbClr val="FEFAC9"/>
                </a:solidFill>
              </a:rPr>
              <a:pPr/>
              <a:t>2016/1/5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274C-401A-43F4-BA16-7731806AB585}" type="slidenum">
              <a:rPr lang="zh-TW" altLang="en-US" smtClean="0">
                <a:solidFill>
                  <a:srgbClr val="FEFAC9"/>
                </a:solidFill>
              </a:rPr>
              <a:pPr/>
              <a:t>‹#›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7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E21E-818C-4CC8-A2D5-67748D2C9371}" type="datetimeFigureOut">
              <a:rPr lang="zh-TW" altLang="en-US" smtClean="0">
                <a:solidFill>
                  <a:srgbClr val="FEFAC9"/>
                </a:solidFill>
              </a:rPr>
              <a:pPr/>
              <a:t>2016/1/5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274C-401A-43F4-BA16-7731806AB585}" type="slidenum">
              <a:rPr lang="zh-TW" altLang="en-US" smtClean="0">
                <a:solidFill>
                  <a:srgbClr val="FEFAC9"/>
                </a:solidFill>
              </a:rPr>
              <a:pPr/>
              <a:t>‹#›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441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274C-401A-43F4-BA16-7731806AB585}" type="slidenum">
              <a:rPr lang="zh-TW" altLang="en-US" smtClean="0">
                <a:solidFill>
                  <a:srgbClr val="FEFAC9"/>
                </a:solidFill>
              </a:rPr>
              <a:pPr/>
              <a:t>‹#›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E21E-818C-4CC8-A2D5-67748D2C9371}" type="datetimeFigureOut">
              <a:rPr lang="zh-TW" altLang="en-US" smtClean="0">
                <a:solidFill>
                  <a:srgbClr val="FEFAC9"/>
                </a:solidFill>
              </a:rPr>
              <a:pPr/>
              <a:t>2016/1/5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94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E21E-818C-4CC8-A2D5-67748D2C9371}" type="datetimeFigureOut">
              <a:rPr lang="zh-TW" altLang="en-US" smtClean="0">
                <a:solidFill>
                  <a:srgbClr val="FEFAC9"/>
                </a:solidFill>
              </a:rPr>
              <a:pPr/>
              <a:t>2016/1/5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274C-401A-43F4-BA16-7731806AB585}" type="slidenum">
              <a:rPr lang="zh-TW" altLang="en-US" smtClean="0">
                <a:solidFill>
                  <a:srgbClr val="FEFAC9"/>
                </a:solidFill>
              </a:rPr>
              <a:pPr/>
              <a:t>‹#›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9513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E21E-818C-4CC8-A2D5-67748D2C9371}" type="datetimeFigureOut">
              <a:rPr lang="zh-TW" altLang="en-US" smtClean="0">
                <a:solidFill>
                  <a:srgbClr val="FEFAC9"/>
                </a:solidFill>
              </a:rPr>
              <a:pPr/>
              <a:t>2016/1/5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274C-401A-43F4-BA16-7731806AB585}" type="slidenum">
              <a:rPr lang="zh-TW" altLang="en-US" smtClean="0">
                <a:solidFill>
                  <a:srgbClr val="FEFAC9"/>
                </a:solidFill>
              </a:rPr>
              <a:pPr/>
              <a:t>‹#›</a:t>
            </a:fld>
            <a:endParaRPr lang="zh-TW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15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11E21E-818C-4CC8-A2D5-67748D2C9371}" type="datetimeFigureOut">
              <a:rPr lang="zh-TW" altLang="en-US" smtClean="0">
                <a:solidFill>
                  <a:srgbClr val="FEFAC9"/>
                </a:solidFill>
              </a:rPr>
              <a:pPr/>
              <a:t>2016/1/5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3F274C-401A-43F4-BA16-7731806AB585}" type="slidenum">
              <a:rPr lang="zh-TW" altLang="en-US" smtClean="0">
                <a:solidFill>
                  <a:srgbClr val="FEFAC9"/>
                </a:solidFill>
              </a:rPr>
              <a:pPr/>
              <a:t>‹#›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6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8B1-5EE5-4A8A-BD0B-80E1F993AD5F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027D-742B-42D9-8976-F2E70AB75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341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E21E-818C-4CC8-A2D5-67748D2C9371}" type="datetimeFigureOut">
              <a:rPr lang="zh-TW" altLang="en-US" smtClean="0">
                <a:solidFill>
                  <a:srgbClr val="FEFAC9"/>
                </a:solidFill>
              </a:rPr>
              <a:pPr/>
              <a:t>2016/1/5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3F274C-401A-43F4-BA16-7731806AB585}" type="slidenum">
              <a:rPr lang="zh-TW" altLang="en-US" smtClean="0">
                <a:solidFill>
                  <a:srgbClr val="FEFAC9"/>
                </a:solidFill>
              </a:rPr>
              <a:pPr/>
              <a:t>‹#›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95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E21E-818C-4CC8-A2D5-67748D2C9371}" type="datetimeFigureOut">
              <a:rPr lang="zh-TW" altLang="en-US" smtClean="0">
                <a:solidFill>
                  <a:srgbClr val="FEFAC9"/>
                </a:solidFill>
              </a:rPr>
              <a:pPr/>
              <a:t>2016/1/5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274C-401A-43F4-BA16-7731806AB585}" type="slidenum">
              <a:rPr lang="zh-TW" altLang="en-US" smtClean="0">
                <a:solidFill>
                  <a:srgbClr val="FEFAC9"/>
                </a:solidFill>
              </a:rPr>
              <a:pPr/>
              <a:t>‹#›</a:t>
            </a:fld>
            <a:endParaRPr lang="zh-TW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71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E21E-818C-4CC8-A2D5-67748D2C9371}" type="datetimeFigureOut">
              <a:rPr lang="zh-TW" altLang="en-US" smtClean="0">
                <a:solidFill>
                  <a:srgbClr val="FEFAC9"/>
                </a:solidFill>
              </a:rPr>
              <a:pPr/>
              <a:t>2016/1/5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274C-401A-43F4-BA16-7731806AB585}" type="slidenum">
              <a:rPr lang="zh-TW" altLang="en-US" smtClean="0">
                <a:solidFill>
                  <a:srgbClr val="FEFAC9"/>
                </a:solidFill>
              </a:rPr>
              <a:pPr/>
              <a:t>‹#›</a:t>
            </a:fld>
            <a:endParaRPr lang="zh-TW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8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8B1-5EE5-4A8A-BD0B-80E1F993AD5F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027D-742B-42D9-8976-F2E70AB75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36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8B1-5EE5-4A8A-BD0B-80E1F993AD5F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027D-742B-42D9-8976-F2E70AB75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6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8B1-5EE5-4A8A-BD0B-80E1F993AD5F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027D-742B-42D9-8976-F2E70AB75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02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8B1-5EE5-4A8A-BD0B-80E1F993AD5F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027D-742B-42D9-8976-F2E70AB75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9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8B1-5EE5-4A8A-BD0B-80E1F993AD5F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027D-742B-42D9-8976-F2E70AB75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1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8B1-5EE5-4A8A-BD0B-80E1F993AD5F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027D-742B-42D9-8976-F2E70AB75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01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8B1-5EE5-4A8A-BD0B-80E1F993AD5F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027D-742B-42D9-8976-F2E70AB75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50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28B1-5EE5-4A8A-BD0B-80E1F993AD5F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027D-742B-42D9-8976-F2E70AB75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51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11E21E-818C-4CC8-A2D5-67748D2C9371}" type="datetimeFigureOut">
              <a:rPr lang="zh-TW" altLang="en-US" smtClean="0">
                <a:solidFill>
                  <a:srgbClr val="FEFAC9"/>
                </a:solidFill>
              </a:rPr>
              <a:pPr/>
              <a:t>2016/1/5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3F274C-401A-43F4-BA16-7731806AB585}" type="slidenum">
              <a:rPr lang="zh-TW" altLang="en-US" smtClean="0">
                <a:solidFill>
                  <a:srgbClr val="FEFAC9"/>
                </a:solidFill>
              </a:rPr>
              <a:pPr/>
              <a:t>‹#›</a:t>
            </a:fld>
            <a:endParaRPr lang="zh-TW" altLang="en-US">
              <a:solidFill>
                <a:srgbClr val="FEFAC9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3231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LtoVLOnIYhY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anaceaMdOTU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iTl0ZDJKu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r1nNdTyDZ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4rlJSakk7gk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RHBSHvDVSE" TargetMode="External"/><Relationship Id="rId2" Type="http://schemas.openxmlformats.org/officeDocument/2006/relationships/hyperlink" Target="https://www.youtube.com/watch?v=yKkcKPzE36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fsc.org.hk/cmsimg/media/20150326-YM-Press-Con-Apple.jp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W1K423Ra_E" TargetMode="External"/><Relationship Id="rId2" Type="http://schemas.openxmlformats.org/officeDocument/2006/relationships/hyperlink" Target="https://www.youtube.com/watch?v=_H5AbN8PB3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輔導的理論與運用實踐</a:t>
            </a:r>
            <a:endParaRPr lang="zh-TW" altLang="en-US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859616"/>
            <a:ext cx="9144000" cy="1655762"/>
          </a:xfrm>
        </p:spPr>
        <p:txBody>
          <a:bodyPr/>
          <a:lstStyle/>
          <a:p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中文四 亷千儀</a:t>
            </a:r>
            <a:endParaRPr lang="en-US" altLang="zh-TW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中文三 林詩倩</a:t>
            </a:r>
            <a:endParaRPr lang="en-US" altLang="zh-TW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統計三 黃定全</a:t>
            </a:r>
            <a:endParaRPr lang="zh-TW" alt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8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27648" y="1628800"/>
            <a:ext cx="6336704" cy="3744416"/>
          </a:xfrm>
        </p:spPr>
        <p:txBody>
          <a:bodyPr>
            <a:normAutofit/>
          </a:bodyPr>
          <a:lstStyle/>
          <a:p>
            <a:endParaRPr lang="en-US" altLang="zh-TW" sz="3600" dirty="0">
              <a:latin typeface="+mn-ea"/>
            </a:endParaRPr>
          </a:p>
          <a:p>
            <a:r>
              <a:rPr lang="zh-TW" altLang="en-US" sz="3600" dirty="0">
                <a:latin typeface="+mn-ea"/>
              </a:rPr>
              <a:t>不同的環境背景下</a:t>
            </a:r>
            <a:endParaRPr lang="en-US" altLang="zh-TW" sz="3600" dirty="0">
              <a:latin typeface="+mn-ea"/>
            </a:endParaRPr>
          </a:p>
          <a:p>
            <a:endParaRPr lang="en-US" altLang="zh-TW" sz="3600" dirty="0">
              <a:latin typeface="+mn-ea"/>
            </a:endParaRPr>
          </a:p>
          <a:p>
            <a:r>
              <a:rPr lang="zh-TW" altLang="en-US" sz="3600" dirty="0">
                <a:latin typeface="+mn-ea"/>
              </a:rPr>
              <a:t>對的事情，也會變成錯的事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8463" y="218942"/>
            <a:ext cx="11273992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環境標準的考量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1565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27648" y="1700808"/>
            <a:ext cx="6336704" cy="3672408"/>
          </a:xfrm>
        </p:spPr>
        <p:txBody>
          <a:bodyPr>
            <a:normAutofit/>
          </a:bodyPr>
          <a:lstStyle/>
          <a:p>
            <a:endParaRPr lang="en-US" altLang="zh-TW" sz="3600" dirty="0">
              <a:latin typeface="+mn-ea"/>
            </a:endParaRPr>
          </a:p>
          <a:p>
            <a:r>
              <a:rPr lang="zh-TW" altLang="en-US" sz="3600" dirty="0">
                <a:latin typeface="+mn-ea"/>
              </a:rPr>
              <a:t>環境的標準不一</a:t>
            </a:r>
            <a:endParaRPr lang="en-US" altLang="zh-TW" sz="3600" dirty="0">
              <a:latin typeface="+mn-ea"/>
            </a:endParaRPr>
          </a:p>
          <a:p>
            <a:endParaRPr lang="en-US" altLang="zh-TW" sz="3600" dirty="0">
              <a:latin typeface="+mn-ea"/>
            </a:endParaRPr>
          </a:p>
          <a:p>
            <a:r>
              <a:rPr lang="zh-TW" altLang="en-US" sz="3600" dirty="0">
                <a:latin typeface="+mn-ea"/>
              </a:rPr>
              <a:t>藝術、創作、發明的墳墓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8463" y="218942"/>
            <a:ext cx="11273992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環境標準的考量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5970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71664" y="2348880"/>
            <a:ext cx="5904656" cy="309634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+mn-ea"/>
              </a:rPr>
              <a:t>發展階段的不同</a:t>
            </a:r>
            <a:endParaRPr lang="en-US" altLang="zh-TW" sz="3600" dirty="0">
              <a:latin typeface="+mn-ea"/>
            </a:endParaRPr>
          </a:p>
          <a:p>
            <a:endParaRPr lang="en-US" altLang="zh-TW" sz="3600" dirty="0">
              <a:latin typeface="+mn-ea"/>
            </a:endParaRPr>
          </a:p>
          <a:p>
            <a:r>
              <a:rPr lang="zh-TW" altLang="en-US" sz="3600" dirty="0">
                <a:latin typeface="+mn-ea"/>
              </a:rPr>
              <a:t>是早熟還是偏差？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8463" y="218942"/>
            <a:ext cx="1128806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發</a:t>
            </a:r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展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標準的考量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4983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71664" y="2348880"/>
            <a:ext cx="5904656" cy="309634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+mn-ea"/>
              </a:rPr>
              <a:t>行為持續且長久</a:t>
            </a:r>
            <a:endParaRPr lang="en-US" altLang="zh-TW" sz="3600" dirty="0">
              <a:latin typeface="+mn-ea"/>
            </a:endParaRPr>
          </a:p>
          <a:p>
            <a:endParaRPr lang="en-US" altLang="zh-TW" sz="3600" dirty="0">
              <a:latin typeface="+mn-ea"/>
            </a:endParaRPr>
          </a:p>
          <a:p>
            <a:r>
              <a:rPr lang="zh-TW" altLang="en-US" sz="3600" dirty="0">
                <a:latin typeface="+mn-ea"/>
              </a:rPr>
              <a:t>短期偏差人人有，應可接受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8462" y="218942"/>
            <a:ext cx="11330263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發</a:t>
            </a:r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展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標準的考量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6164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71664" y="2348880"/>
            <a:ext cx="5904656" cy="309634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+mn-ea"/>
              </a:rPr>
              <a:t>教師</a:t>
            </a:r>
            <a:r>
              <a:rPr lang="en-US" altLang="zh-TW" sz="3600" dirty="0">
                <a:latin typeface="+mn-ea"/>
              </a:rPr>
              <a:t>&amp;</a:t>
            </a:r>
            <a:r>
              <a:rPr lang="zh-TW" altLang="en-US" sz="3600" dirty="0">
                <a:latin typeface="+mn-ea"/>
              </a:rPr>
              <a:t>父母的容忍力</a:t>
            </a:r>
            <a:endParaRPr lang="en-US" altLang="zh-TW" sz="3600" dirty="0">
              <a:latin typeface="+mn-ea"/>
            </a:endParaRPr>
          </a:p>
          <a:p>
            <a:endParaRPr lang="en-US" altLang="zh-TW" sz="3600" dirty="0">
              <a:latin typeface="+mn-ea"/>
            </a:endParaRPr>
          </a:p>
          <a:p>
            <a:r>
              <a:rPr lang="zh-TW" altLang="en-US" sz="3600" dirty="0">
                <a:latin typeface="+mn-ea"/>
              </a:rPr>
              <a:t>孩子轉介的分界點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8462" y="218942"/>
            <a:ext cx="11316195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機構容忍</a:t>
            </a:r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度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的考量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4989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71664" y="2348880"/>
            <a:ext cx="5904656" cy="309634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+mn-ea"/>
              </a:rPr>
              <a:t>要改變的是學生</a:t>
            </a:r>
            <a:endParaRPr lang="en-US" altLang="zh-TW" sz="3600" dirty="0">
              <a:latin typeface="+mn-ea"/>
            </a:endParaRPr>
          </a:p>
          <a:p>
            <a:endParaRPr lang="en-US" altLang="zh-TW" sz="3600" dirty="0">
              <a:latin typeface="+mn-ea"/>
            </a:endParaRPr>
          </a:p>
          <a:p>
            <a:r>
              <a:rPr lang="zh-TW" altLang="en-US" sz="3600" dirty="0">
                <a:latin typeface="+mn-ea"/>
              </a:rPr>
              <a:t>還是學習環境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8462" y="218942"/>
            <a:ext cx="11316195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迷思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2105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14377"/>
              </p:ext>
            </p:extLst>
          </p:nvPr>
        </p:nvGraphicFramePr>
        <p:xfrm>
          <a:off x="2473307" y="2352365"/>
          <a:ext cx="72443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799"/>
                <a:gridCol w="3549516"/>
              </a:tblGrid>
              <a:tr h="16090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醫療模式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（</a:t>
                      </a:r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</a:rPr>
                        <a:t>medical model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）</a:t>
                      </a:r>
                      <a:endParaRPr lang="zh-TW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行為模式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（</a:t>
                      </a:r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</a:rPr>
                        <a:t>behavior model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）</a:t>
                      </a:r>
                      <a:endParaRPr lang="zh-TW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13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生態模式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（</a:t>
                      </a:r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</a:rPr>
                        <a:t>ecological model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）</a:t>
                      </a:r>
                      <a:endParaRPr lang="zh-TW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交互決定模式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（</a:t>
                      </a:r>
                      <a:r>
                        <a:rPr lang="en-US" altLang="zh-TW" sz="2400" b="1" dirty="0" err="1" smtClean="0">
                          <a:solidFill>
                            <a:srgbClr val="C00000"/>
                          </a:solidFill>
                        </a:rPr>
                        <a:t>reclprocal</a:t>
                      </a:r>
                      <a:r>
                        <a:rPr lang="en-US" altLang="zh-TW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2400" b="1" baseline="0" dirty="0" err="1" smtClean="0">
                          <a:solidFill>
                            <a:srgbClr val="C00000"/>
                          </a:solidFill>
                        </a:rPr>
                        <a:t>determinlsm</a:t>
                      </a:r>
                      <a:r>
                        <a:rPr lang="en-US" altLang="zh-TW" sz="2400" b="1" baseline="0" dirty="0" smtClean="0">
                          <a:solidFill>
                            <a:srgbClr val="C00000"/>
                          </a:solidFill>
                        </a:rPr>
                        <a:t> model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）</a:t>
                      </a:r>
                      <a:endParaRPr lang="zh-TW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458463" y="218942"/>
            <a:ext cx="1128806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問題行為的界定</a:t>
            </a:r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模式</a:t>
            </a:r>
          </a:p>
        </p:txBody>
      </p:sp>
    </p:spTree>
    <p:extLst>
      <p:ext uri="{BB962C8B-B14F-4D97-AF65-F5344CB8AC3E}">
        <p14:creationId xmlns:p14="http://schemas.microsoft.com/office/powerpoint/2010/main" val="2617649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19101" y="2420888"/>
            <a:ext cx="6552728" cy="32403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過動、易衝動、注意力不良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zh-TW" altLang="en-US" sz="3200" dirty="0">
                <a:solidFill>
                  <a:srgbClr val="FF0000"/>
                </a:solidFill>
              </a:rPr>
              <a:t>注意力缺陷</a:t>
            </a:r>
            <a:r>
              <a:rPr lang="en-US" altLang="zh-TW" sz="3200" dirty="0">
                <a:solidFill>
                  <a:srgbClr val="FF0000"/>
                </a:solidFill>
              </a:rPr>
              <a:t>/</a:t>
            </a:r>
            <a:r>
              <a:rPr lang="zh-TW" altLang="en-US" sz="3200" dirty="0">
                <a:solidFill>
                  <a:srgbClr val="FF0000"/>
                </a:solidFill>
              </a:rPr>
              <a:t>過動疾患學童</a:t>
            </a:r>
            <a:r>
              <a:rPr lang="en-US" altLang="zh-TW" sz="3200" dirty="0">
                <a:solidFill>
                  <a:srgbClr val="FF0000"/>
                </a:solidFill>
              </a:rPr>
              <a:t>(</a:t>
            </a:r>
            <a:r>
              <a:rPr lang="zh-TW" altLang="en-US" sz="3200" dirty="0">
                <a:solidFill>
                  <a:srgbClr val="FF0000"/>
                </a:solidFill>
              </a:rPr>
              <a:t>過動症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8462" y="218942"/>
            <a:ext cx="11364343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醫療模式（</a:t>
            </a:r>
            <a:r>
              <a:rPr lang="en-US" altLang="zh-TW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Medical Model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1936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64269" y="2018084"/>
            <a:ext cx="6552728" cy="32403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口語</a:t>
            </a:r>
            <a:r>
              <a:rPr lang="en-US" altLang="zh-TW" sz="3200" dirty="0"/>
              <a:t>/</a:t>
            </a:r>
            <a:r>
              <a:rPr lang="zh-TW" altLang="en-US" sz="3200" dirty="0"/>
              <a:t>非口語溝通困難</a:t>
            </a:r>
            <a:endParaRPr lang="en-US" altLang="zh-TW" sz="3200" dirty="0"/>
          </a:p>
          <a:p>
            <a:r>
              <a:rPr lang="zh-TW" altLang="en-US" sz="3200" dirty="0"/>
              <a:t>社會互動困難</a:t>
            </a:r>
            <a:endParaRPr lang="en-US" altLang="zh-TW" sz="3200" dirty="0"/>
          </a:p>
          <a:p>
            <a:r>
              <a:rPr lang="zh-TW" altLang="en-US" sz="3200" dirty="0"/>
              <a:t>固定而有限之行為模式及興趣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zh-TW" altLang="en-US" sz="3200" dirty="0">
                <a:solidFill>
                  <a:srgbClr val="FF0000"/>
                </a:solidFill>
              </a:rPr>
              <a:t>自閉症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8462" y="218942"/>
            <a:ext cx="11364343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醫療模式（</a:t>
            </a:r>
            <a:r>
              <a:rPr lang="en-US" altLang="zh-TW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Medical Model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5069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19101" y="2420888"/>
            <a:ext cx="6552728" cy="32403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視覺、聽覺、觸覺、平衡失調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zh-TW" altLang="en-US" sz="3200" dirty="0">
                <a:solidFill>
                  <a:srgbClr val="FF0000"/>
                </a:solidFill>
              </a:rPr>
              <a:t>感覺統合失調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8462" y="218942"/>
            <a:ext cx="11364343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醫療模式（</a:t>
            </a:r>
            <a:r>
              <a:rPr lang="en-US" altLang="zh-TW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Medical Model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6227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9600" y="3545059"/>
            <a:ext cx="11074400" cy="1143000"/>
          </a:xfrm>
        </p:spPr>
        <p:txBody>
          <a:bodyPr/>
          <a:lstStyle/>
          <a:p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書體" panose="03000509000000000000" pitchFamily="65" charset="-120"/>
                <a:ea typeface="華康行書體" panose="03000509000000000000" pitchFamily="65" charset="-120"/>
              </a:rPr>
              <a:t>學生問題行為的界定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2991" y="1293055"/>
            <a:ext cx="11074400" cy="1981200"/>
          </a:xfrm>
        </p:spPr>
        <p:txBody>
          <a:bodyPr/>
          <a:lstStyle/>
          <a:p>
            <a:r>
              <a:rPr lang="zh-TW" altLang="en-US" sz="54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第一節</a:t>
            </a:r>
            <a:endParaRPr lang="zh-TW" altLang="en-US" sz="5400" dirty="0"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91567" y="4958863"/>
            <a:ext cx="305724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</a:t>
            </a:r>
            <a:r>
              <a:rPr lang="zh-TW" altLang="en-US" sz="3200" b="1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：黃定</a:t>
            </a:r>
            <a:r>
              <a:rPr lang="zh-TW" altLang="en-US" sz="32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</a:p>
        </p:txBody>
      </p:sp>
    </p:spTree>
    <p:extLst>
      <p:ext uri="{BB962C8B-B14F-4D97-AF65-F5344CB8AC3E}">
        <p14:creationId xmlns:p14="http://schemas.microsoft.com/office/powerpoint/2010/main" val="203063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64269" y="2030963"/>
            <a:ext cx="6552728" cy="3744415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智力正常或以上</a:t>
            </a:r>
            <a:endParaRPr lang="en-US" altLang="zh-TW" sz="3200" dirty="0"/>
          </a:p>
          <a:p>
            <a:r>
              <a:rPr lang="zh-TW" altLang="en-US" sz="3200" dirty="0"/>
              <a:t>內在能力顯著差異</a:t>
            </a:r>
            <a:endParaRPr lang="en-US" altLang="zh-TW" sz="3200" dirty="0"/>
          </a:p>
          <a:p>
            <a:r>
              <a:rPr lang="zh-TW" altLang="en-US" sz="2200" dirty="0"/>
              <a:t>注意、記憶、聽覺、知覺、口語表達、基本閱讀技巧、書寫、數學運算、推理或知覺動作</a:t>
            </a:r>
            <a:endParaRPr lang="en-US" altLang="zh-TW" sz="2200" dirty="0"/>
          </a:p>
          <a:p>
            <a:r>
              <a:rPr lang="zh-TW" altLang="en-US" sz="3200" dirty="0">
                <a:solidFill>
                  <a:srgbClr val="FF0000"/>
                </a:solidFill>
              </a:rPr>
              <a:t>任一能力有困難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學習障礙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8462" y="218942"/>
            <a:ext cx="11364343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醫療模式（</a:t>
            </a:r>
            <a:r>
              <a:rPr lang="en-US" altLang="zh-TW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Medical Model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5393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3876" y="2420888"/>
            <a:ext cx="6804248" cy="292494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行為受環境影響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zh-TW" altLang="en-US" sz="3200" dirty="0"/>
              <a:t>環境也會影響學生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8462" y="218942"/>
            <a:ext cx="11364343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行</a:t>
            </a:r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為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模式（</a:t>
            </a:r>
            <a:r>
              <a:rPr lang="en-US" altLang="zh-TW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Behavior Model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5051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21433" y="2492896"/>
            <a:ext cx="5148064" cy="30689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人類與環境的複雜交互作用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zh-TW" altLang="en-US" sz="3200" dirty="0"/>
              <a:t>找出潛在不正常兒童問題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8462" y="218942"/>
            <a:ext cx="11364343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生</a:t>
            </a:r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態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模式（</a:t>
            </a:r>
            <a:r>
              <a:rPr lang="en-US" altLang="zh-TW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Ecological Model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017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73361" y="2492896"/>
            <a:ext cx="6444208" cy="270892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個體與環境互相影響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zh-TW" altLang="en-US" sz="3200" dirty="0"/>
              <a:t>個人特質及環境因素的總成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13293" y="437225"/>
            <a:ext cx="11364343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交互決</a:t>
            </a:r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定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模式</a:t>
            </a:r>
            <a:endParaRPr lang="en-US" altLang="zh-TW" sz="5400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（</a:t>
            </a:r>
            <a:r>
              <a:rPr lang="en-US" altLang="zh-TW" sz="5400" dirty="0" err="1" smtClean="0">
                <a:latin typeface="FangSong" panose="02010609060101010101" pitchFamily="49" charset="-122"/>
                <a:ea typeface="FangSong" panose="02010609060101010101" pitchFamily="49" charset="-122"/>
              </a:rPr>
              <a:t>Reclprocal</a:t>
            </a:r>
            <a:r>
              <a:rPr lang="en-US" altLang="zh-TW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US" altLang="zh-TW" sz="5400" dirty="0" err="1">
                <a:latin typeface="FangSong" panose="02010609060101010101" pitchFamily="49" charset="-122"/>
                <a:ea typeface="FangSong" panose="02010609060101010101" pitchFamily="49" charset="-122"/>
              </a:rPr>
              <a:t>D</a:t>
            </a:r>
            <a:r>
              <a:rPr lang="en-US" altLang="zh-TW" sz="5400" dirty="0" err="1" smtClean="0">
                <a:latin typeface="FangSong" panose="02010609060101010101" pitchFamily="49" charset="-122"/>
                <a:ea typeface="FangSong" panose="02010609060101010101" pitchFamily="49" charset="-122"/>
              </a:rPr>
              <a:t>eterminlsm</a:t>
            </a:r>
            <a:r>
              <a:rPr lang="en-US" altLang="zh-TW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 Model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068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18529" y="1971264"/>
            <a:ext cx="6444208" cy="3312368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所有的反常、不當行為</a:t>
            </a:r>
            <a:endParaRPr lang="en-US" altLang="zh-TW" sz="3200" dirty="0"/>
          </a:p>
          <a:p>
            <a:r>
              <a:rPr lang="zh-TW" altLang="en-US" sz="3200" dirty="0"/>
              <a:t>均可從生態模式、交互作用得知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zh-TW" altLang="en-US" sz="3200" dirty="0"/>
              <a:t>教師、家長、輔導教師</a:t>
            </a:r>
            <a:endParaRPr lang="en-US" altLang="zh-TW" sz="3200" dirty="0"/>
          </a:p>
          <a:p>
            <a:r>
              <a:rPr lang="zh-TW" altLang="en-US" sz="3200" dirty="0"/>
              <a:t>輔導從你我做起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8462" y="218942"/>
            <a:ext cx="11364343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小結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0285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9600" y="3545059"/>
            <a:ext cx="11074400" cy="1143000"/>
          </a:xfrm>
        </p:spPr>
        <p:txBody>
          <a:bodyPr/>
          <a:lstStyle/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書體" panose="03000509000000000000" pitchFamily="65" charset="-120"/>
                <a:ea typeface="華康行書體" panose="03000509000000000000" pitchFamily="65" charset="-120"/>
              </a:rPr>
              <a:t>治療的方法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書體" panose="03000509000000000000" pitchFamily="65" charset="-120"/>
                <a:ea typeface="華康行書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書體" panose="03000509000000000000" pitchFamily="65" charset="-120"/>
                <a:ea typeface="華康行書體" panose="03000509000000000000" pitchFamily="65" charset="-120"/>
              </a:rPr>
              <a:t>三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書體" panose="03000509000000000000" pitchFamily="65" charset="-120"/>
                <a:ea typeface="華康行書體" panose="03000509000000000000" pitchFamily="65" charset="-120"/>
              </a:rPr>
              <a:t>種理論取向模式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2991" y="1293055"/>
            <a:ext cx="11074400" cy="1981200"/>
          </a:xfrm>
        </p:spPr>
        <p:txBody>
          <a:bodyPr/>
          <a:lstStyle/>
          <a:p>
            <a:r>
              <a:rPr lang="zh-TW" altLang="en-US" sz="5400" dirty="0">
                <a:solidFill>
                  <a:schemeClr val="bg1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第二節</a:t>
            </a:r>
          </a:p>
        </p:txBody>
      </p:sp>
      <p:sp>
        <p:nvSpPr>
          <p:cNvPr id="7" name="矩形 6"/>
          <p:cNvSpPr/>
          <p:nvPr/>
        </p:nvSpPr>
        <p:spPr>
          <a:xfrm>
            <a:off x="4491567" y="4958863"/>
            <a:ext cx="305724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</a:t>
            </a:r>
            <a:r>
              <a:rPr lang="zh-TW" altLang="en-US" sz="3200" b="1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：林</a:t>
            </a:r>
            <a:r>
              <a:rPr lang="zh-TW" altLang="en-US" sz="32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詩倩</a:t>
            </a:r>
          </a:p>
        </p:txBody>
      </p:sp>
    </p:spTree>
    <p:extLst>
      <p:ext uri="{BB962C8B-B14F-4D97-AF65-F5344CB8AC3E}">
        <p14:creationId xmlns:p14="http://schemas.microsoft.com/office/powerpoint/2010/main" val="32619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三項基本假定 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en-US" altLang="zh-TW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a.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若未能診斷潛在問題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無法選取適當治療方式</a:t>
            </a:r>
            <a:endParaRPr lang="en-US" altLang="zh-TW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b.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顯露出來的行為問題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必有其背後潛在原因</a:t>
            </a:r>
            <a:endParaRPr lang="en-US" altLang="zh-TW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c.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類似的問題可以採取類似的治療方式</a:t>
            </a:r>
            <a:endParaRPr lang="en-US" altLang="zh-TW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0197"/>
            <a:ext cx="10972800" cy="12192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一</a:t>
            </a:r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、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醫學的模式</a:t>
            </a:r>
            <a:endParaRPr lang="zh-TW" altLang="en-US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9222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1.</a:t>
            </a:r>
            <a:r>
              <a:rPr lang="zh-TW" altLang="en-US" sz="28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特殊班級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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特殊教育回歸主流教育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?</a:t>
            </a:r>
            <a:endParaRPr lang="en-US" altLang="zh-TW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2.</a:t>
            </a:r>
            <a:r>
              <a:rPr lang="zh-TW" altLang="en-US" sz="28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診斷</a:t>
            </a:r>
            <a:r>
              <a:rPr lang="en-US" altLang="zh-TW" sz="28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-</a:t>
            </a:r>
            <a:r>
              <a:rPr lang="zh-TW" altLang="en-US" sz="28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處方的教學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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採取相對合適的教學策略</a:t>
            </a:r>
            <a:endParaRPr lang="en-US" altLang="zh-TW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3.</a:t>
            </a:r>
            <a:r>
              <a:rPr lang="zh-TW" altLang="en-US" sz="28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遊戲治療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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適用於幼稚園及國小低年級生年齡層</a:t>
            </a:r>
            <a:endParaRPr lang="en-US" altLang="zh-TW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4.</a:t>
            </a:r>
            <a:r>
              <a:rPr lang="zh-TW" altLang="en-US" sz="28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諮商</a:t>
            </a:r>
            <a:endParaRPr lang="en-US" altLang="zh-TW" sz="2800" b="1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個別諮商六步驟 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en-US" altLang="zh-TW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場面構成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建立關係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蒐集資料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評估診斷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訂定計畫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採取行動</a:t>
            </a:r>
            <a:endParaRPr lang="zh-TW" altLang="en-US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醫學模式相關策略</a:t>
            </a:r>
            <a:endParaRPr lang="zh-TW" altLang="en-US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009119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二特點 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</a:p>
          <a:p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1.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關注的是</a:t>
            </a:r>
            <a:r>
              <a:rPr lang="zh-TW" altLang="en-US" sz="28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行為本身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非假設或潛在變因的研究</a:t>
            </a:r>
            <a:endParaRPr lang="en-US" altLang="zh-TW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2.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環境中的每個人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都是一個可處理的檔案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而個案觀察的外顯行為是教師判斷的依據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.</a:t>
            </a:r>
          </a:p>
          <a:p>
            <a:endParaRPr lang="en-US" altLang="zh-TW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二</a:t>
            </a:r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、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行為的模式</a:t>
            </a:r>
            <a:endParaRPr lang="zh-TW" altLang="en-US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543086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1.</a:t>
            </a:r>
            <a:r>
              <a:rPr lang="zh-TW" altLang="en-US" sz="28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代幣增強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以提供次級增強物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如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點數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的方式使個體達到某些目標行為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次級增強物本身可交換其他活動或具體物品</a:t>
            </a:r>
            <a:endParaRPr lang="en-US" altLang="zh-TW" sz="2800" b="1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*</a:t>
            </a:r>
            <a:r>
              <a:rPr lang="zh-TW" altLang="en-US" b="1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以群體實施的優點</a:t>
            </a:r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A.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比個別實施更簡易</a:t>
            </a:r>
            <a:endParaRPr lang="en-US" altLang="zh-TW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B.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同儕團體間會相互激勵</a:t>
            </a:r>
            <a:endParaRPr lang="en-US" altLang="zh-TW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*</a:t>
            </a:r>
            <a:r>
              <a:rPr lang="zh-TW" altLang="en-US" b="1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困難點</a:t>
            </a:r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A.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某些學生可能會完全不感興趣</a:t>
            </a:r>
            <a:endParaRPr lang="en-US" altLang="zh-TW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B.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效果無法持久</a:t>
            </a:r>
            <a:endParaRPr lang="en-US" altLang="zh-TW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C.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過度依賴外在增強</a:t>
            </a:r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忽視個體內在的興趣和動機</a:t>
            </a:r>
            <a:endParaRPr lang="zh-TW" altLang="en-US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行為模式</a:t>
            </a:r>
            <a:endParaRPr lang="zh-TW" altLang="en-US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95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3465" y="540344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第一節</a:t>
            </a:r>
            <a:r>
              <a:rPr lang="en-US" altLang="zh-TW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/>
            </a:r>
            <a:br>
              <a:rPr lang="en-US" altLang="zh-TW" dirty="0" smtClean="0"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學生問題行為的界定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35125" y="2053803"/>
            <a:ext cx="6120680" cy="374441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endParaRPr lang="en-US" altLang="zh-TW" sz="3600" dirty="0">
              <a:latin typeface="+mn-ea"/>
            </a:endParaRPr>
          </a:p>
          <a:p>
            <a:pPr marL="514350" indent="-514350" algn="l">
              <a:buAutoNum type="arabicPeriod"/>
            </a:pPr>
            <a:r>
              <a:rPr lang="zh-TW" altLang="en-US" sz="3600" dirty="0">
                <a:latin typeface="+mn-ea"/>
              </a:rPr>
              <a:t>問題界定的考量</a:t>
            </a:r>
            <a:endParaRPr lang="en-US" altLang="zh-TW" sz="3600" dirty="0">
              <a:latin typeface="+mn-ea"/>
            </a:endParaRPr>
          </a:p>
          <a:p>
            <a:pPr marL="514350" indent="-514350" algn="l">
              <a:buAutoNum type="arabicPeriod"/>
            </a:pPr>
            <a:endParaRPr lang="en-US" altLang="zh-TW" sz="3600" dirty="0">
              <a:latin typeface="+mn-ea"/>
            </a:endParaRPr>
          </a:p>
          <a:p>
            <a:pPr marL="514350" indent="-514350" algn="l">
              <a:buAutoNum type="arabicPeriod"/>
            </a:pPr>
            <a:r>
              <a:rPr lang="zh-TW" altLang="en-US" sz="3600" dirty="0">
                <a:latin typeface="+mn-ea"/>
              </a:rPr>
              <a:t>問題行為界定的模式</a:t>
            </a:r>
          </a:p>
        </p:txBody>
      </p:sp>
    </p:spTree>
    <p:extLst>
      <p:ext uri="{BB962C8B-B14F-4D97-AF65-F5344CB8AC3E}">
        <p14:creationId xmlns:p14="http://schemas.microsoft.com/office/powerpoint/2010/main" val="792891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2.</a:t>
            </a:r>
            <a:r>
              <a:rPr lang="zh-TW" altLang="en-US" sz="24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家中增強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教師和父母對學生在校行為所想達成目標建立共識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雙方紀錄情形並採取事當增強策略</a:t>
            </a:r>
            <a:endParaRPr lang="en-US" altLang="zh-TW" sz="2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*</a:t>
            </a:r>
            <a:r>
              <a:rPr lang="zh-TW" altLang="en-US" sz="24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考量點</a:t>
            </a:r>
            <a:r>
              <a:rPr lang="en-US" altLang="zh-TW" sz="24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</a:p>
          <a:p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A.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家長配合意願及其專業知能</a:t>
            </a:r>
            <a:endParaRPr lang="en-US" altLang="zh-TW" sz="2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B.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家長需花時間且要有興趣</a:t>
            </a:r>
            <a:endParaRPr lang="en-US" altLang="zh-TW" sz="24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C.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家長願變換增強的方式</a:t>
            </a:r>
            <a:endParaRPr lang="en-US" altLang="zh-TW" sz="2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*</a:t>
            </a:r>
            <a:r>
              <a:rPr lang="zh-TW" altLang="en-US" sz="24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優點</a:t>
            </a:r>
            <a:r>
              <a:rPr lang="en-US" altLang="zh-TW" sz="24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  <a:endParaRPr lang="en-US" altLang="zh-TW" sz="2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A.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家長亦是孩子問題解決成員之一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應和學校共同負起此責</a:t>
            </a:r>
            <a:endParaRPr lang="en-US" altLang="zh-TW" sz="2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B.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以法律角度而言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不論懲處賞罰均在家實施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減少許多問題的發生</a:t>
            </a:r>
            <a:endParaRPr lang="en-US" altLang="zh-TW" sz="2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C.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程序需時不多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又為學校所支援</a:t>
            </a:r>
            <a:endParaRPr lang="en-US" altLang="zh-TW" sz="2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D.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家長介入可發揮親職教育的功能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行為模式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322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3.</a:t>
            </a:r>
            <a:r>
              <a:rPr lang="zh-TW" altLang="en-US" sz="28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行為改變技術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個案研究的一種</a:t>
            </a:r>
            <a:endParaRPr lang="en-US" altLang="zh-TW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一般步驟 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en-US" altLang="zh-TW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問題行為的檢核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問題行為的評量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探究行為的原因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前提事件</a:t>
            </a:r>
            <a:r>
              <a:rPr lang="en-US" altLang="zh-TW" sz="2800" dirty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  <a:sym typeface="Wingdings" panose="05000000000000000000" pitchFamily="2" charset="2"/>
              </a:rPr>
              <a:t>antecedent event /</a:t>
            </a:r>
            <a:r>
              <a:rPr lang="zh-TW" altLang="en-US" sz="2800" dirty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  <a:sym typeface="Wingdings" panose="05000000000000000000" pitchFamily="2" charset="2"/>
              </a:rPr>
              <a:t>案主本身的行為反應</a:t>
            </a:r>
            <a:r>
              <a:rPr lang="en-US" altLang="zh-TW" sz="2800" dirty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  <a:sym typeface="Wingdings" panose="05000000000000000000" pitchFamily="2" charset="2"/>
              </a:rPr>
              <a:t>behavior /</a:t>
            </a:r>
            <a:r>
              <a:rPr lang="zh-TW" altLang="en-US" sz="2800" dirty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  <a:sym typeface="Wingdings" panose="05000000000000000000" pitchFamily="2" charset="2"/>
              </a:rPr>
              <a:t>後果事件</a:t>
            </a:r>
            <a:r>
              <a:rPr lang="en-US" altLang="zh-TW" sz="2800" dirty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  <a:sym typeface="Wingdings" panose="05000000000000000000" pitchFamily="2" charset="2"/>
              </a:rPr>
              <a:t>consequent event ,</a:t>
            </a:r>
            <a:r>
              <a:rPr lang="zh-TW" altLang="en-US" sz="2800" dirty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  <a:sym typeface="Wingdings" panose="05000000000000000000" pitchFamily="2" charset="2"/>
              </a:rPr>
              <a:t>即</a:t>
            </a:r>
            <a:r>
              <a:rPr lang="en-US" altLang="zh-TW" sz="2800" dirty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  <a:sym typeface="Wingdings" panose="05000000000000000000" pitchFamily="2" charset="2"/>
              </a:rPr>
              <a:t>ABC</a:t>
            </a:r>
            <a:r>
              <a:rPr lang="zh-TW" altLang="en-US" sz="2800" dirty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  <a:sym typeface="Wingdings" panose="05000000000000000000" pitchFamily="2" charset="2"/>
              </a:rPr>
              <a:t>分析法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)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目標行為的確定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學業性 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/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行動上需矯正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)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改變方案的執行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益於案主</a:t>
            </a:r>
            <a:r>
              <a:rPr lang="en-US" altLang="zh-TW" sz="28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Wingdings" panose="05000000000000000000" pitchFamily="2" charset="2"/>
              </a:rPr>
              <a:t>)</a:t>
            </a:r>
            <a:endParaRPr lang="en-US" altLang="zh-TW" sz="28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行為模式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651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4.</a:t>
            </a:r>
            <a:r>
              <a:rPr lang="zh-TW" altLang="en-US" sz="24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認知行為改變治療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透過自我意向以促成學生外顯行為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檢核當事者內在語言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就是這些語言形成當事者非理性信念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進而導致情緒或行為困擾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.</a:t>
            </a:r>
          </a:p>
          <a:p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*</a:t>
            </a:r>
            <a:r>
              <a:rPr lang="zh-TW" altLang="en-US" sz="24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缺點</a:t>
            </a:r>
            <a:r>
              <a:rPr lang="en-US" altLang="zh-TW" sz="24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  <a:endParaRPr lang="en-US" altLang="zh-TW" sz="2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A.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作為直接處理方式會較為費時</a:t>
            </a:r>
            <a:endParaRPr lang="en-US" altLang="zh-TW" sz="2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B.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實證研究證實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只適用於特定問題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如</a:t>
            </a:r>
            <a:r>
              <a:rPr lang="en-US" altLang="zh-TW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  <a:r>
              <a:rPr lang="zh-TW" altLang="en-US" sz="2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焦慮或低自我概念</a:t>
            </a:r>
            <a:endParaRPr lang="zh-TW" altLang="en-US" sz="24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*</a:t>
            </a:r>
            <a:r>
              <a:rPr lang="zh-TW" altLang="en-US" b="1" dirty="0" smtClean="0">
                <a:solidFill>
                  <a:schemeClr val="bg1"/>
                </a:solidFill>
              </a:rPr>
              <a:t>五連鎖階段</a:t>
            </a:r>
            <a:r>
              <a:rPr lang="en-US" altLang="zh-TW" b="1" dirty="0" smtClean="0">
                <a:solidFill>
                  <a:schemeClr val="bg1"/>
                </a:solidFill>
              </a:rPr>
              <a:t>(ABCDE):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</a:t>
            </a:r>
            <a:r>
              <a:rPr lang="en-US" altLang="zh-TW" dirty="0" smtClean="0">
                <a:solidFill>
                  <a:schemeClr val="bg1"/>
                </a:solidFill>
              </a:rPr>
              <a:t>(</a:t>
            </a:r>
            <a:r>
              <a:rPr lang="en-US" altLang="zh-TW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Activating events</a:t>
            </a:r>
            <a:r>
              <a:rPr lang="en-US" altLang="zh-TW" dirty="0" smtClean="0">
                <a:solidFill>
                  <a:schemeClr val="bg1"/>
                </a:solidFill>
              </a:rPr>
              <a:t>)-</a:t>
            </a:r>
            <a:r>
              <a:rPr lang="zh-TW" altLang="en-US" dirty="0" smtClean="0">
                <a:solidFill>
                  <a:schemeClr val="bg1"/>
                </a:solidFill>
              </a:rPr>
              <a:t>個案所面對之外在事件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</a:t>
            </a:r>
            <a:r>
              <a:rPr lang="en-US" altLang="zh-TW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(Belief systems)-</a:t>
            </a:r>
            <a:r>
              <a:rPr lang="zh-TW" altLang="en-US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個案對事件的內在自我語言</a:t>
            </a:r>
            <a:endParaRPr lang="en-US" altLang="zh-TW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C</a:t>
            </a:r>
            <a:r>
              <a:rPr lang="en-US" altLang="zh-TW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(Consequence)-</a:t>
            </a:r>
            <a:r>
              <a:rPr lang="zh-TW" altLang="en-US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由</a:t>
            </a:r>
            <a:r>
              <a:rPr lang="en-US" altLang="zh-TW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B</a:t>
            </a:r>
            <a:r>
              <a:rPr lang="zh-TW" altLang="en-US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階段所引發的困擾情緒或行為</a:t>
            </a:r>
            <a:endParaRPr lang="en-US" altLang="zh-TW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</a:t>
            </a:r>
            <a:r>
              <a:rPr lang="en-US" altLang="zh-TW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(Dispute)-</a:t>
            </a:r>
            <a:r>
              <a:rPr lang="zh-TW" altLang="en-US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治療者企圖幫助個案改變或駁斥其在</a:t>
            </a:r>
            <a:r>
              <a:rPr lang="en-US" altLang="zh-TW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B</a:t>
            </a:r>
            <a:r>
              <a:rPr lang="zh-TW" altLang="en-US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階段的非理性想法</a:t>
            </a:r>
            <a:endParaRPr lang="en-US" altLang="zh-TW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E</a:t>
            </a:r>
            <a:r>
              <a:rPr lang="en-US" altLang="zh-TW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(Effect of dispute)-</a:t>
            </a:r>
            <a:r>
              <a:rPr lang="zh-TW" altLang="en-US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經由</a:t>
            </a:r>
            <a:r>
              <a:rPr lang="en-US" altLang="zh-TW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D</a:t>
            </a:r>
            <a:r>
              <a:rPr lang="zh-TW" altLang="en-US" dirty="0" smtClean="0">
                <a:solidFill>
                  <a:schemeClr val="bg1"/>
                </a:solidFill>
                <a:latin typeface="Segoe Script" panose="020B0504020000000003" pitchFamily="34" charset="0"/>
                <a:ea typeface="FangSong" panose="02010609060101010101" pitchFamily="49" charset="-122"/>
              </a:rPr>
              <a:t>階段所形成的行為</a:t>
            </a:r>
            <a:endParaRPr lang="en-US" altLang="zh-TW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zh-TW" altLang="en-US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行為模式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997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1.</a:t>
            </a:r>
            <a:r>
              <a:rPr lang="zh-TW" altLang="en-US" b="1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四個假定</a:t>
            </a:r>
            <a:endParaRPr lang="en-US" altLang="zh-TW" b="1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A.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處理應關注於整個的生態系統</a:t>
            </a:r>
            <a:endParaRPr lang="en-US" altLang="zh-TW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B.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行為生態中的處理可能會有複雜且非預期結果出現</a:t>
            </a:r>
            <a:endParaRPr lang="en-US" altLang="zh-TW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C.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處理盡可能不破壞學童的自然生態系統</a:t>
            </a:r>
            <a:endParaRPr lang="en-US" altLang="zh-TW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D.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生態的處理具有獨特性與彈性</a:t>
            </a:r>
            <a:endParaRPr lang="en-US" altLang="zh-TW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三</a:t>
            </a:r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、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生態的模式</a:t>
            </a:r>
            <a:endParaRPr lang="zh-TW" altLang="en-US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300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2.</a:t>
            </a:r>
            <a:r>
              <a:rPr lang="zh-TW" altLang="en-US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二個</a:t>
            </a:r>
            <a:r>
              <a:rPr lang="zh-TW" altLang="en-US" b="1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涵義</a:t>
            </a:r>
            <a:endParaRPr lang="en-US" altLang="zh-TW" b="1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A.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行為共變性的存在</a:t>
            </a:r>
            <a:endParaRPr lang="en-US" altLang="zh-TW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B.</a:t>
            </a:r>
            <a:r>
              <a:rPr lang="zh-TW" altLang="en-US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重視良好教學</a:t>
            </a:r>
            <a:endParaRPr lang="zh-TW" altLang="en-US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生態的模式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041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49" y="1955410"/>
            <a:ext cx="10515600" cy="22131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3000"/>
              </a:spcAft>
            </a:pPr>
            <a:r>
              <a:rPr lang="zh-TW" altLang="en-US" dirty="0" smtClean="0">
                <a:latin typeface="華康行書體(P)" panose="03000500000000000000" pitchFamily="66" charset="-120"/>
                <a:ea typeface="華康行書體(P)" panose="03000500000000000000" pitchFamily="66" charset="-120"/>
              </a:rPr>
              <a:t>第三節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書體(P)" panose="03000500000000000000" pitchFamily="66" charset="-120"/>
                <a:ea typeface="華康行書體(P)" panose="03000500000000000000" pitchFamily="66" charset="-120"/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書體(P)" panose="03000500000000000000" pitchFamily="66" charset="-120"/>
                <a:ea typeface="華康行書體(P)" panose="03000500000000000000" pitchFamily="66" charset="-120"/>
              </a:rPr>
            </a:b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書體(P)" panose="03000500000000000000" pitchFamily="66" charset="-120"/>
                <a:ea typeface="華康行書體(P)" panose="03000500000000000000" pitchFamily="66" charset="-120"/>
              </a:rPr>
              <a:t>班級學生行為輔導的策略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行書體(P)" panose="03000500000000000000" pitchFamily="66" charset="-120"/>
              <a:ea typeface="華康行書體(P)" panose="03000500000000000000" pitchFamily="66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43395" y="4719711"/>
            <a:ext cx="5892507" cy="647113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報告者：亷千儀</a:t>
            </a:r>
            <a:endParaRPr lang="zh-TW" altLang="en-US" sz="3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36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一、</a:t>
            </a:r>
            <a:r>
              <a:rPr lang="en-US" altLang="zh-TW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SOP</a:t>
            </a:r>
            <a:endParaRPr lang="zh-TW" altLang="en-US" dirty="0"/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952132"/>
              </p:ext>
            </p:extLst>
          </p:nvPr>
        </p:nvGraphicFramePr>
        <p:xfrm>
          <a:off x="970671" y="1589649"/>
          <a:ext cx="10383129" cy="467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905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個人生理因素</a:t>
            </a:r>
            <a:r>
              <a:rPr lang="zh-TW" altLang="en-US" dirty="0"/>
              <a:t>、</a:t>
            </a:r>
            <a:r>
              <a:rPr lang="zh-TW" altLang="en-US" dirty="0" smtClean="0"/>
              <a:t>心理疾病</a:t>
            </a:r>
            <a:endParaRPr lang="en-US" altLang="zh-TW" dirty="0" smtClean="0"/>
          </a:p>
          <a:p>
            <a:r>
              <a:rPr lang="zh-TW" altLang="en-US" dirty="0" smtClean="0"/>
              <a:t>家庭</a:t>
            </a:r>
            <a:endParaRPr lang="en-US" altLang="zh-TW" dirty="0" smtClean="0"/>
          </a:p>
          <a:p>
            <a:r>
              <a:rPr lang="zh-TW" altLang="en-US" dirty="0" smtClean="0"/>
              <a:t>學校教師</a:t>
            </a:r>
            <a:endParaRPr lang="en-US" altLang="zh-TW" dirty="0" smtClean="0"/>
          </a:p>
          <a:p>
            <a:r>
              <a:rPr lang="zh-TW" altLang="en-US" dirty="0"/>
              <a:t>社會</a:t>
            </a: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瞭解成因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6536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4905777" cy="4351338"/>
          </a:xfrm>
        </p:spPr>
        <p:txBody>
          <a:bodyPr/>
          <a:lstStyle/>
          <a:p>
            <a:r>
              <a:rPr lang="zh-TW" altLang="en-US" dirty="0" smtClean="0"/>
              <a:t>消弱作用（停止增強）</a:t>
            </a:r>
            <a:endParaRPr lang="en-US" altLang="zh-TW" dirty="0" smtClean="0"/>
          </a:p>
          <a:p>
            <a:r>
              <a:rPr lang="zh-TW" altLang="en-US" dirty="0" smtClean="0"/>
              <a:t>增強</a:t>
            </a:r>
            <a:r>
              <a:rPr lang="zh-TW" altLang="en-US" dirty="0"/>
              <a:t>相剋</a:t>
            </a:r>
            <a:r>
              <a:rPr lang="zh-TW" altLang="en-US" dirty="0" smtClean="0"/>
              <a:t>行為（相互抵制）</a:t>
            </a:r>
            <a:endParaRPr lang="en-US" altLang="zh-TW" dirty="0" smtClean="0"/>
          </a:p>
          <a:p>
            <a:r>
              <a:rPr lang="zh-TW" altLang="en-US" dirty="0" smtClean="0"/>
              <a:t>敏感遞減法（逐漸敏感法）</a:t>
            </a:r>
            <a:endParaRPr lang="en-US" altLang="zh-TW" dirty="0" smtClean="0"/>
          </a:p>
          <a:p>
            <a:r>
              <a:rPr lang="zh-TW" altLang="en-US" dirty="0" smtClean="0"/>
              <a:t>飽</a:t>
            </a:r>
            <a:r>
              <a:rPr lang="zh-TW" altLang="en-US" dirty="0"/>
              <a:t>足</a:t>
            </a:r>
            <a:r>
              <a:rPr lang="zh-TW" altLang="en-US" dirty="0" smtClean="0"/>
              <a:t>法（飽和原理）</a:t>
            </a:r>
            <a:endParaRPr lang="en-US" altLang="zh-TW" dirty="0" smtClean="0"/>
          </a:p>
          <a:p>
            <a:r>
              <a:rPr lang="zh-TW" altLang="en-US" dirty="0" smtClean="0"/>
              <a:t>遠離增強物（禁制法）</a:t>
            </a:r>
            <a:endParaRPr lang="en-US" altLang="zh-TW" dirty="0" smtClean="0"/>
          </a:p>
          <a:p>
            <a:r>
              <a:rPr lang="zh-TW" altLang="en-US" dirty="0" smtClean="0"/>
              <a:t>撤除正增強</a:t>
            </a:r>
            <a:endParaRPr lang="en-US" altLang="zh-TW" dirty="0" smtClean="0"/>
          </a:p>
          <a:p>
            <a:r>
              <a:rPr lang="zh-TW" altLang="en-US" dirty="0" smtClean="0"/>
              <a:t>普利馬克原則</a:t>
            </a:r>
            <a:endParaRPr lang="en-US" altLang="zh-TW" dirty="0" smtClean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263425" y="1829181"/>
            <a:ext cx="4905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</p:txBody>
      </p:sp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採取</a:t>
            </a:r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策略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8130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811369"/>
            <a:ext cx="10515600" cy="5365594"/>
          </a:xfrm>
        </p:spPr>
        <p:txBody>
          <a:bodyPr/>
          <a:lstStyle/>
          <a:p>
            <a:r>
              <a:rPr lang="zh-TW" altLang="en-US" dirty="0" smtClean="0"/>
              <a:t>晴晴喜歡</a:t>
            </a:r>
            <a:r>
              <a:rPr lang="zh-TW" altLang="en-US" dirty="0"/>
              <a:t>看電視，而不喜歡讀教科書</a:t>
            </a:r>
            <a:r>
              <a:rPr lang="zh-TW" altLang="en-US" dirty="0" smtClean="0"/>
              <a:t>，晴</a:t>
            </a:r>
            <a:r>
              <a:rPr lang="zh-TW" altLang="en-US" dirty="0"/>
              <a:t>晴</a:t>
            </a:r>
            <a:r>
              <a:rPr lang="zh-TW" altLang="en-US" dirty="0" smtClean="0"/>
              <a:t>的</a:t>
            </a:r>
            <a:r>
              <a:rPr lang="zh-TW" altLang="en-US" dirty="0"/>
              <a:t>媽媽只好</a:t>
            </a:r>
            <a:r>
              <a:rPr lang="zh-TW" altLang="en-US" dirty="0" smtClean="0"/>
              <a:t>規定晴</a:t>
            </a:r>
            <a:r>
              <a:rPr lang="zh-TW" altLang="en-US" dirty="0"/>
              <a:t>晴</a:t>
            </a:r>
            <a:r>
              <a:rPr lang="zh-TW" altLang="en-US" dirty="0" smtClean="0"/>
              <a:t>讀</a:t>
            </a:r>
            <a:r>
              <a:rPr lang="zh-TW" altLang="en-US" dirty="0"/>
              <a:t>完三課的課文之後，才能看三十分鐘的</a:t>
            </a:r>
            <a:r>
              <a:rPr lang="zh-TW" altLang="en-US" dirty="0" smtClean="0"/>
              <a:t>電視，請問晴</a:t>
            </a:r>
            <a:r>
              <a:rPr lang="zh-TW" altLang="en-US" dirty="0"/>
              <a:t>晴</a:t>
            </a:r>
            <a:r>
              <a:rPr lang="zh-TW" altLang="en-US" dirty="0" smtClean="0"/>
              <a:t>的</a:t>
            </a:r>
            <a:r>
              <a:rPr lang="zh-TW" altLang="en-US" dirty="0"/>
              <a:t>媽媽使用了何種原則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</a:t>
            </a:r>
            <a:r>
              <a:rPr lang="en-US" altLang="zh-TW" dirty="0" smtClean="0"/>
              <a:t>(A</a:t>
            </a:r>
            <a:r>
              <a:rPr lang="en-US" altLang="zh-TW" dirty="0"/>
              <a:t>)</a:t>
            </a:r>
            <a:r>
              <a:rPr lang="zh-TW" altLang="en-US" dirty="0"/>
              <a:t>代幣制度原則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</a:t>
            </a:r>
            <a:r>
              <a:rPr lang="en-US" altLang="zh-TW" dirty="0" smtClean="0"/>
              <a:t>(</a:t>
            </a:r>
            <a:r>
              <a:rPr lang="en-US" altLang="zh-TW" dirty="0"/>
              <a:t>B)</a:t>
            </a:r>
            <a:r>
              <a:rPr lang="zh-TW" altLang="en-US" dirty="0"/>
              <a:t>普利馬克原則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/>
              <a:t>C)</a:t>
            </a:r>
            <a:r>
              <a:rPr lang="zh-TW" altLang="en-US" dirty="0"/>
              <a:t>連鎖反應原則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/>
              <a:t>D)</a:t>
            </a:r>
            <a:r>
              <a:rPr lang="zh-TW" altLang="en-US" dirty="0"/>
              <a:t>自我監督原則</a:t>
            </a:r>
          </a:p>
        </p:txBody>
      </p:sp>
      <p:sp>
        <p:nvSpPr>
          <p:cNvPr id="4" name="矩形 3"/>
          <p:cNvSpPr/>
          <p:nvPr/>
        </p:nvSpPr>
        <p:spPr>
          <a:xfrm>
            <a:off x="5950040" y="1609859"/>
            <a:ext cx="5589431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34400" b="1" dirty="0" smtClean="0">
                <a:ln/>
                <a:solidFill>
                  <a:schemeClr val="accent4"/>
                </a:solidFill>
              </a:rPr>
              <a:t>B</a:t>
            </a:r>
            <a:endParaRPr lang="zh-TW" altLang="en-US" sz="34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5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35760" y="2276872"/>
            <a:ext cx="5508104" cy="306896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zh-TW" altLang="en-US" sz="3600" dirty="0">
                <a:latin typeface="+mn-ea"/>
              </a:rPr>
              <a:t>問題的普及性</a:t>
            </a:r>
            <a:endParaRPr lang="en-US" altLang="zh-TW" sz="3600" dirty="0">
              <a:latin typeface="+mn-ea"/>
            </a:endParaRPr>
          </a:p>
          <a:p>
            <a:pPr marL="514350" indent="-514350" algn="l">
              <a:buAutoNum type="arabicPeriod"/>
            </a:pPr>
            <a:endParaRPr lang="en-US" altLang="zh-TW" sz="3600" dirty="0">
              <a:latin typeface="+mn-ea"/>
            </a:endParaRPr>
          </a:p>
          <a:p>
            <a:pPr marL="514350" indent="-514350" algn="l">
              <a:buAutoNum type="arabicPeriod"/>
            </a:pPr>
            <a:r>
              <a:rPr lang="zh-TW" altLang="en-US" sz="3600" dirty="0">
                <a:latin typeface="+mn-ea"/>
              </a:rPr>
              <a:t>問題界定的考量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8463" y="218942"/>
            <a:ext cx="11273992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問題界定的考量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236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811369"/>
            <a:ext cx="10515600" cy="5365594"/>
          </a:xfrm>
        </p:spPr>
        <p:txBody>
          <a:bodyPr/>
          <a:lstStyle/>
          <a:p>
            <a:r>
              <a:rPr lang="zh-TW" altLang="en-US" dirty="0"/>
              <a:t>列出最輕到最重的焦慮層級，讓學生逐步練習，直至克服焦慮，此種技術</a:t>
            </a:r>
            <a:r>
              <a:rPr lang="zh-TW" altLang="en-US" dirty="0" smtClean="0"/>
              <a:t>為？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  </a:t>
            </a:r>
            <a:r>
              <a:rPr lang="en-US" altLang="zh-TW" dirty="0" smtClean="0"/>
              <a:t>(</a:t>
            </a:r>
            <a:r>
              <a:rPr lang="en-US" altLang="zh-TW" dirty="0"/>
              <a:t>A)</a:t>
            </a:r>
            <a:r>
              <a:rPr lang="zh-TW" altLang="en-US" dirty="0"/>
              <a:t>行為預演</a:t>
            </a:r>
            <a:br>
              <a:rPr lang="zh-TW" altLang="en-US" dirty="0"/>
            </a:br>
            <a:r>
              <a:rPr lang="zh-TW" altLang="en-US" dirty="0" smtClean="0"/>
              <a:t>  </a:t>
            </a:r>
            <a:r>
              <a:rPr lang="en-US" altLang="zh-TW" dirty="0" smtClean="0"/>
              <a:t>(</a:t>
            </a:r>
            <a:r>
              <a:rPr lang="en-US" altLang="zh-TW" dirty="0"/>
              <a:t>B)</a:t>
            </a:r>
            <a:r>
              <a:rPr lang="zh-TW" altLang="en-US" dirty="0"/>
              <a:t>嫌惡治療</a:t>
            </a:r>
            <a:br>
              <a:rPr lang="zh-TW" altLang="en-US" dirty="0"/>
            </a:br>
            <a:r>
              <a:rPr lang="zh-TW" altLang="en-US" dirty="0" smtClean="0"/>
              <a:t>  </a:t>
            </a:r>
            <a:r>
              <a:rPr lang="en-US" altLang="zh-TW" dirty="0" smtClean="0"/>
              <a:t>(</a:t>
            </a:r>
            <a:r>
              <a:rPr lang="en-US" altLang="zh-TW" dirty="0"/>
              <a:t>C)</a:t>
            </a:r>
            <a:r>
              <a:rPr lang="zh-TW" altLang="en-US" dirty="0"/>
              <a:t>認知治療</a:t>
            </a:r>
            <a:br>
              <a:rPr lang="zh-TW" altLang="en-US" dirty="0"/>
            </a:br>
            <a:r>
              <a:rPr lang="zh-TW" altLang="en-US" dirty="0" smtClean="0"/>
              <a:t>  </a:t>
            </a:r>
            <a:r>
              <a:rPr lang="en-US" altLang="zh-TW" dirty="0" smtClean="0"/>
              <a:t>(</a:t>
            </a:r>
            <a:r>
              <a:rPr lang="en-US" altLang="zh-TW" dirty="0"/>
              <a:t>D</a:t>
            </a:r>
            <a:r>
              <a:rPr lang="en-US" altLang="zh-TW" dirty="0" smtClean="0"/>
              <a:t>)</a:t>
            </a:r>
            <a:r>
              <a:rPr lang="zh-TW" altLang="en-US" dirty="0" smtClean="0"/>
              <a:t>敏感</a:t>
            </a:r>
            <a:r>
              <a:rPr lang="zh-TW" altLang="en-US" dirty="0"/>
              <a:t>遞減法</a:t>
            </a:r>
          </a:p>
        </p:txBody>
      </p:sp>
      <p:sp>
        <p:nvSpPr>
          <p:cNvPr id="4" name="矩形 3"/>
          <p:cNvSpPr/>
          <p:nvPr/>
        </p:nvSpPr>
        <p:spPr>
          <a:xfrm>
            <a:off x="5950040" y="1609859"/>
            <a:ext cx="5589431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34400" b="1" dirty="0" smtClean="0">
                <a:ln/>
                <a:solidFill>
                  <a:schemeClr val="accent4"/>
                </a:solidFill>
              </a:rPr>
              <a:t>D</a:t>
            </a:r>
            <a:endParaRPr lang="zh-TW" altLang="en-US" sz="34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轉</a:t>
            </a:r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介</a:t>
            </a: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機構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892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2508" r="12672" b="10607"/>
          <a:stretch/>
        </p:blipFill>
        <p:spPr>
          <a:xfrm>
            <a:off x="4417255" y="1664810"/>
            <a:ext cx="6727130" cy="451215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2690611" cy="435133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</a:rPr>
              <a:t>多元活動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zh-TW" altLang="en-US" sz="3200" dirty="0" smtClean="0"/>
              <a:t>同儕影響</a:t>
            </a:r>
            <a:endParaRPr lang="en-US" altLang="zh-TW" sz="3200" dirty="0" smtClean="0"/>
          </a:p>
          <a:p>
            <a:r>
              <a:rPr lang="zh-TW" altLang="en-US" sz="3200" dirty="0" smtClean="0"/>
              <a:t>法律常識</a:t>
            </a:r>
            <a:endParaRPr lang="en-US" altLang="zh-TW" sz="3200" dirty="0" smtClean="0"/>
          </a:p>
          <a:p>
            <a:r>
              <a:rPr lang="zh-TW" altLang="en-US" sz="3200" dirty="0" smtClean="0"/>
              <a:t>民主經</a:t>
            </a:r>
            <a:r>
              <a:rPr lang="zh-TW" altLang="en-US" sz="3200" dirty="0"/>
              <a:t>營</a:t>
            </a:r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二</a:t>
            </a: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、班級經</a:t>
            </a:r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2707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2690611" cy="4351338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多元活動</a:t>
            </a:r>
            <a:endParaRPr lang="en-US" altLang="zh-TW" sz="3200" dirty="0" smtClean="0"/>
          </a:p>
          <a:p>
            <a:r>
              <a:rPr lang="zh-TW" altLang="en-US" sz="3200" dirty="0" smtClean="0">
                <a:solidFill>
                  <a:srgbClr val="C00000"/>
                </a:solidFill>
              </a:rPr>
              <a:t>同儕影響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zh-TW" altLang="en-US" sz="3200" dirty="0" smtClean="0"/>
              <a:t>法律常識</a:t>
            </a:r>
            <a:endParaRPr lang="en-US" altLang="zh-TW" sz="3200" dirty="0" smtClean="0"/>
          </a:p>
          <a:p>
            <a:r>
              <a:rPr lang="zh-TW" altLang="en-US" sz="3200" dirty="0" smtClean="0"/>
              <a:t>民主經</a:t>
            </a:r>
            <a:r>
              <a:rPr lang="zh-TW" altLang="en-US" sz="3200" dirty="0"/>
              <a:t>營</a:t>
            </a:r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二</a:t>
            </a: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、班級經</a:t>
            </a:r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營</a:t>
            </a:r>
            <a:endParaRPr lang="zh-TW" altLang="en-US" dirty="0"/>
          </a:p>
        </p:txBody>
      </p:sp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2804" r="12276"/>
          <a:stretch/>
        </p:blipFill>
        <p:spPr>
          <a:xfrm>
            <a:off x="4495800" y="1416675"/>
            <a:ext cx="6634163" cy="49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62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2690611" cy="4351338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多元活動</a:t>
            </a:r>
            <a:endParaRPr lang="en-US" altLang="zh-TW" sz="3200" dirty="0" smtClean="0"/>
          </a:p>
          <a:p>
            <a:r>
              <a:rPr lang="zh-TW" altLang="en-US" sz="3200" dirty="0" smtClean="0"/>
              <a:t>同儕影響</a:t>
            </a:r>
            <a:endParaRPr lang="en-US" altLang="zh-TW" sz="3200" dirty="0" smtClean="0"/>
          </a:p>
          <a:p>
            <a:r>
              <a:rPr lang="zh-TW" altLang="en-US" sz="3200" dirty="0" smtClean="0">
                <a:solidFill>
                  <a:srgbClr val="C00000"/>
                </a:solidFill>
              </a:rPr>
              <a:t>法律常識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zh-TW" altLang="en-US" sz="3200" dirty="0" smtClean="0"/>
              <a:t>民主經</a:t>
            </a:r>
            <a:r>
              <a:rPr lang="zh-TW" altLang="en-US" sz="3200" dirty="0"/>
              <a:t>營</a:t>
            </a:r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二</a:t>
            </a: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、班級經</a:t>
            </a:r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營</a:t>
            </a:r>
            <a:endParaRPr lang="zh-TW" altLang="en-US" dirty="0"/>
          </a:p>
        </p:txBody>
      </p:sp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8257" t="8055" r="8224" b="7438"/>
          <a:stretch/>
        </p:blipFill>
        <p:spPr>
          <a:xfrm>
            <a:off x="4206473" y="1690688"/>
            <a:ext cx="7147327" cy="4060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979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2690611" cy="4351338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多元活動</a:t>
            </a:r>
            <a:endParaRPr lang="en-US" altLang="zh-TW" sz="3200" dirty="0" smtClean="0"/>
          </a:p>
          <a:p>
            <a:r>
              <a:rPr lang="zh-TW" altLang="en-US" sz="3200" dirty="0" smtClean="0"/>
              <a:t>同儕影響</a:t>
            </a:r>
            <a:endParaRPr lang="en-US" altLang="zh-TW" sz="3200" dirty="0" smtClean="0"/>
          </a:p>
          <a:p>
            <a:r>
              <a:rPr lang="zh-TW" altLang="en-US" sz="3200" dirty="0" smtClean="0"/>
              <a:t>法律常識</a:t>
            </a:r>
            <a:endParaRPr lang="en-US" altLang="zh-TW" sz="3200" dirty="0" smtClean="0"/>
          </a:p>
          <a:p>
            <a:r>
              <a:rPr lang="zh-TW" altLang="en-US" sz="3200" dirty="0" smtClean="0">
                <a:solidFill>
                  <a:srgbClr val="C00000"/>
                </a:solidFill>
              </a:rPr>
              <a:t>民主經</a:t>
            </a:r>
            <a:r>
              <a:rPr lang="zh-TW" altLang="en-US" sz="3200" dirty="0">
                <a:solidFill>
                  <a:srgbClr val="C00000"/>
                </a:solidFill>
              </a:rPr>
              <a:t>營</a:t>
            </a:r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二</a:t>
            </a: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、班級經</a:t>
            </a:r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營</a:t>
            </a:r>
            <a:endParaRPr lang="zh-TW" altLang="en-US" dirty="0"/>
          </a:p>
        </p:txBody>
      </p:sp>
      <p:pic>
        <p:nvPicPr>
          <p:cNvPr id="1026" name="Picture 2" descr="sister-act-2.jpg (350×500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41" y="602903"/>
            <a:ext cx="333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320293009-931791531.jpg (380×410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81" y="2271712"/>
            <a:ext cx="3619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21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936997"/>
              </p:ext>
            </p:extLst>
          </p:nvPr>
        </p:nvGraphicFramePr>
        <p:xfrm>
          <a:off x="838200" y="1111348"/>
          <a:ext cx="11217812" cy="534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三、教師素養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8183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9971"/>
              </p:ext>
            </p:extLst>
          </p:nvPr>
        </p:nvGraphicFramePr>
        <p:xfrm>
          <a:off x="838201" y="1825625"/>
          <a:ext cx="8395952" cy="45236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89030"/>
                <a:gridCol w="5506922"/>
              </a:tblGrid>
              <a:tr h="7041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小學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中學</a:t>
                      </a:r>
                      <a:endParaRPr lang="zh-TW" altLang="en-US" sz="2800" dirty="0"/>
                    </a:p>
                  </a:txBody>
                  <a:tcPr anchor="ctr"/>
                </a:tc>
              </a:tr>
              <a:tr h="38195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拒學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輟學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行為問題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感覺統合失調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過動症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自閉行為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學業問題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升學問題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行為問題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情緒障礙問題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兩性問題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犯罪問題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（打架、暴力、勒索、偷竊、飆車、吸毒）</a:t>
                      </a:r>
                      <a:endParaRPr lang="zh-TW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禁止標誌 4">
            <a:hlinkClick r:id="rId2"/>
          </p:cNvPr>
          <p:cNvSpPr/>
          <p:nvPr/>
        </p:nvSpPr>
        <p:spPr>
          <a:xfrm>
            <a:off x="9762186" y="1825625"/>
            <a:ext cx="1918952" cy="1909248"/>
          </a:xfrm>
          <a:prstGeom prst="noSmoking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自殺</a:t>
            </a:r>
            <a:endParaRPr lang="zh-TW" altLang="en-US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禁止標誌 5">
            <a:hlinkClick r:id="rId3"/>
          </p:cNvPr>
          <p:cNvSpPr/>
          <p:nvPr/>
        </p:nvSpPr>
        <p:spPr>
          <a:xfrm>
            <a:off x="9762186" y="3869810"/>
            <a:ext cx="1918952" cy="1909248"/>
          </a:xfrm>
          <a:prstGeom prst="noSmoking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自殘</a:t>
            </a:r>
            <a:endParaRPr lang="zh-TW" altLang="en-US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基本輔導知能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3421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自殘成</a:t>
            </a:r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趨勢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功課壓力大，六成中學生抑鬱（</a:t>
            </a:r>
            <a:r>
              <a:rPr lang="en-US" altLang="zh-TW" dirty="0" smtClean="0">
                <a:hlinkClick r:id="rId2"/>
              </a:rPr>
              <a:t>2015.3.26</a:t>
            </a:r>
            <a:r>
              <a:rPr lang="zh-TW" altLang="en-US" dirty="0" smtClean="0">
                <a:hlinkClick r:id="rId2"/>
              </a:rPr>
              <a:t>）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8060" t="16682" r="32934" b="6206"/>
          <a:stretch/>
        </p:blipFill>
        <p:spPr>
          <a:xfrm>
            <a:off x="2987899" y="239701"/>
            <a:ext cx="8848860" cy="6492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橢圓 4"/>
          <p:cNvSpPr/>
          <p:nvPr/>
        </p:nvSpPr>
        <p:spPr>
          <a:xfrm>
            <a:off x="10225825" y="1179970"/>
            <a:ext cx="1127975" cy="78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3597500" y="4855336"/>
            <a:ext cx="5653826" cy="12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34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20140609</a:t>
            </a:r>
            <a:r>
              <a:rPr lang="zh-TW" altLang="en-US" dirty="0">
                <a:hlinkClick r:id="rId2"/>
              </a:rPr>
              <a:t>列管偏差學生 傳警擬建高危險資料庫 公視晚間</a:t>
            </a:r>
            <a:endParaRPr lang="zh-TW" altLang="en-US" dirty="0"/>
          </a:p>
          <a:p>
            <a:r>
              <a:rPr lang="en-US" altLang="zh-TW" dirty="0">
                <a:hlinkClick r:id="rId3"/>
              </a:rPr>
              <a:t>20130320</a:t>
            </a:r>
            <a:r>
              <a:rPr lang="zh-TW" altLang="en-US" dirty="0">
                <a:hlinkClick r:id="rId3"/>
              </a:rPr>
              <a:t>公視晚間新聞</a:t>
            </a:r>
            <a:r>
              <a:rPr lang="en-US" altLang="zh-TW" dirty="0">
                <a:hlinkClick r:id="rId3"/>
              </a:rPr>
              <a:t>-</a:t>
            </a:r>
            <a:r>
              <a:rPr lang="zh-TW" altLang="en-US" dirty="0">
                <a:hlinkClick r:id="rId3"/>
              </a:rPr>
              <a:t>名單當廢紙 學生偏差行為資料</a:t>
            </a:r>
            <a:r>
              <a:rPr lang="zh-TW" altLang="en-US" dirty="0" smtClean="0">
                <a:hlinkClick r:id="rId3"/>
              </a:rPr>
              <a:t>外流</a:t>
            </a:r>
            <a:endParaRPr lang="en-US" altLang="zh-TW" dirty="0"/>
          </a:p>
          <a:p>
            <a:r>
              <a:rPr lang="zh-TW" altLang="en-US" dirty="0"/>
              <a:t>問題：是否同意建立高危險資料庫？原因為何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保密原則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尊重保</a:t>
            </a:r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9160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68664" y="2845891"/>
            <a:ext cx="8769286" cy="234888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問題需要到何種程度才需要適時加以處理？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8463" y="218942"/>
            <a:ext cx="11273992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問題的普及性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4976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謝謝大家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!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8273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17787" y="2096568"/>
            <a:ext cx="8298190" cy="3003466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>
                <a:latin typeface="+mn-ea"/>
              </a:rPr>
              <a:t>普及性順序：</a:t>
            </a:r>
            <a:endParaRPr lang="en-US" altLang="zh-TW" sz="3200" dirty="0">
              <a:latin typeface="+mn-ea"/>
            </a:endParaRPr>
          </a:p>
          <a:p>
            <a:pPr algn="l"/>
            <a:endParaRPr lang="en-US" altLang="zh-TW" sz="3200" dirty="0">
              <a:latin typeface="+mn-ea"/>
            </a:endParaRPr>
          </a:p>
          <a:p>
            <a:pPr algn="l"/>
            <a:r>
              <a:rPr lang="zh-TW" altLang="en-US" sz="3200" dirty="0" smtClean="0">
                <a:latin typeface="+mn-ea"/>
              </a:rPr>
              <a:t>學業</a:t>
            </a:r>
            <a:r>
              <a:rPr lang="zh-TW" altLang="en-US" sz="3200" dirty="0">
                <a:latin typeface="+mn-ea"/>
              </a:rPr>
              <a:t>困擾問題</a:t>
            </a:r>
            <a:r>
              <a:rPr lang="zh-TW" altLang="en-US" sz="3200" dirty="0" smtClean="0">
                <a:latin typeface="+mn-ea"/>
              </a:rPr>
              <a:t>→適應問題→身體</a:t>
            </a:r>
            <a:r>
              <a:rPr lang="zh-TW" altLang="en-US" sz="3200" dirty="0">
                <a:latin typeface="+mn-ea"/>
              </a:rPr>
              <a:t>障礙問題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8463" y="218942"/>
            <a:ext cx="11273992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問題的普及性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5909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56449"/>
              </p:ext>
            </p:extLst>
          </p:nvPr>
        </p:nvGraphicFramePr>
        <p:xfrm>
          <a:off x="3092470" y="2710057"/>
          <a:ext cx="5781702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826"/>
                <a:gridCol w="2832876"/>
              </a:tblGrid>
              <a:tr h="12514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</a:rPr>
                        <a:t>口語技巧欠缺</a:t>
                      </a:r>
                      <a:endParaRPr lang="zh-TW" alt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</a:rPr>
                        <a:t>不良學習習慣</a:t>
                      </a:r>
                      <a:endParaRPr lang="zh-TW" alt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88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</a:rPr>
                        <a:t>認知能力不足</a:t>
                      </a:r>
                      <a:endParaRPr lang="zh-TW" alt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</a:rPr>
                        <a:t>數字處理有問題</a:t>
                      </a:r>
                      <a:endParaRPr lang="zh-TW" alt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30797" y="1899694"/>
            <a:ext cx="3923346" cy="618423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dirty="0" smtClean="0">
                <a:latin typeface="+mn-ea"/>
              </a:rPr>
              <a:t>學習問題形式：            </a:t>
            </a:r>
            <a:endParaRPr lang="zh-TW" altLang="en-US" sz="2800" dirty="0">
              <a:latin typeface="+mn-ea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8463" y="218942"/>
            <a:ext cx="11273992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問題的普及性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9192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59696" y="2204864"/>
            <a:ext cx="7884368" cy="4653136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>
                <a:latin typeface="+mn-ea"/>
              </a:rPr>
              <a:t>「觀察行為」</a:t>
            </a:r>
            <a:r>
              <a:rPr lang="en-US" altLang="zh-TW" sz="3200" dirty="0">
                <a:latin typeface="+mn-ea"/>
              </a:rPr>
              <a:t>(observed behavior)</a:t>
            </a:r>
          </a:p>
          <a:p>
            <a:pPr algn="l"/>
            <a:r>
              <a:rPr lang="zh-TW" altLang="en-US" sz="3200" dirty="0">
                <a:latin typeface="+mn-ea"/>
              </a:rPr>
              <a:t>「預期行為」</a:t>
            </a:r>
            <a:r>
              <a:rPr lang="en-US" altLang="zh-TW" sz="3200" dirty="0">
                <a:latin typeface="+mn-ea"/>
              </a:rPr>
              <a:t>(expected behavior)</a:t>
            </a:r>
          </a:p>
          <a:p>
            <a:pPr algn="l"/>
            <a:r>
              <a:rPr lang="zh-TW" altLang="en-US" sz="3200" dirty="0">
                <a:latin typeface="+mn-ea"/>
              </a:rPr>
              <a:t>     兩者顯著差異的方式判定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8463" y="218942"/>
            <a:ext cx="11273992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問題界</a:t>
            </a:r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定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的考量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70624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84543" y="2182592"/>
            <a:ext cx="5904656" cy="381642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TW" altLang="en-US" sz="3200" dirty="0">
                <a:latin typeface="+mn-ea"/>
              </a:rPr>
              <a:t>環境標準的考量</a:t>
            </a:r>
            <a:endParaRPr lang="en-US" altLang="zh-TW" sz="3200" dirty="0">
              <a:latin typeface="+mn-ea"/>
            </a:endParaRPr>
          </a:p>
          <a:p>
            <a:pPr marL="514350" indent="-514350">
              <a:buAutoNum type="arabicPeriod"/>
            </a:pPr>
            <a:r>
              <a:rPr lang="zh-TW" altLang="en-US" sz="3200" dirty="0">
                <a:latin typeface="+mn-ea"/>
              </a:rPr>
              <a:t>發展標準的考量</a:t>
            </a:r>
            <a:endParaRPr lang="en-US" altLang="zh-TW" sz="3200" dirty="0">
              <a:latin typeface="+mn-ea"/>
            </a:endParaRPr>
          </a:p>
          <a:p>
            <a:pPr marL="514350" indent="-514350">
              <a:buAutoNum type="arabicPeriod"/>
            </a:pPr>
            <a:r>
              <a:rPr lang="zh-TW" altLang="en-US" sz="3200" dirty="0">
                <a:latin typeface="+mn-ea"/>
              </a:rPr>
              <a:t>機構容忍度之考量</a:t>
            </a:r>
            <a:endParaRPr lang="en-US" altLang="zh-TW" sz="3200" dirty="0">
              <a:latin typeface="+mn-ea"/>
            </a:endParaRPr>
          </a:p>
          <a:p>
            <a:pPr marL="514350" indent="-514350">
              <a:buAutoNum type="arabicPeriod"/>
            </a:pPr>
            <a:endParaRPr lang="en-US" altLang="zh-TW" sz="3200" dirty="0">
              <a:latin typeface="+mn-ea"/>
            </a:endParaRPr>
          </a:p>
          <a:p>
            <a:r>
              <a:rPr lang="zh-TW" altLang="en-US" sz="3200" dirty="0">
                <a:latin typeface="+mn-ea"/>
              </a:rPr>
              <a:t>過了頭，就是問題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8463" y="218942"/>
            <a:ext cx="11273992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問題界</a:t>
            </a:r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定</a:t>
            </a:r>
            <a:r>
              <a:rPr lang="zh-TW" altLang="en-US" sz="54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的考量</a:t>
            </a:r>
            <a:endParaRPr lang="zh-TW" altLang="en-US" sz="5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4275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1511</Words>
  <Application>Microsoft Office PowerPoint</Application>
  <PresentationFormat>寬螢幕</PresentationFormat>
  <Paragraphs>259</Paragraphs>
  <Slides>50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50</vt:i4>
      </vt:variant>
    </vt:vector>
  </HeadingPairs>
  <TitlesOfParts>
    <vt:vector size="65" baseType="lpstr">
      <vt:lpstr>FangSong</vt:lpstr>
      <vt:lpstr>華康行書體</vt:lpstr>
      <vt:lpstr>華康行書體(P)</vt:lpstr>
      <vt:lpstr>微軟正黑體</vt:lpstr>
      <vt:lpstr>新細明體</vt:lpstr>
      <vt:lpstr>標楷體</vt:lpstr>
      <vt:lpstr>Arial</vt:lpstr>
      <vt:lpstr>Calibri</vt:lpstr>
      <vt:lpstr>Calibri Light</vt:lpstr>
      <vt:lpstr>Constantia</vt:lpstr>
      <vt:lpstr>Segoe Script</vt:lpstr>
      <vt:lpstr>Wingdings</vt:lpstr>
      <vt:lpstr>Wingdings 2</vt:lpstr>
      <vt:lpstr>Office 佈景主題</vt:lpstr>
      <vt:lpstr>宣紙</vt:lpstr>
      <vt:lpstr>輔導的理論與運用實踐</vt:lpstr>
      <vt:lpstr>第一節</vt:lpstr>
      <vt:lpstr>第一節 學生問題行為的界定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第二節</vt:lpstr>
      <vt:lpstr>一、醫學的模式</vt:lpstr>
      <vt:lpstr>醫學模式相關策略</vt:lpstr>
      <vt:lpstr>二、行為的模式</vt:lpstr>
      <vt:lpstr>行為模式</vt:lpstr>
      <vt:lpstr>行為模式</vt:lpstr>
      <vt:lpstr>行為模式</vt:lpstr>
      <vt:lpstr>行為模式</vt:lpstr>
      <vt:lpstr>三、生態的模式</vt:lpstr>
      <vt:lpstr>生態的模式</vt:lpstr>
      <vt:lpstr>第三節  班級學生行為輔導的策略</vt:lpstr>
      <vt:lpstr>一、SOP</vt:lpstr>
      <vt:lpstr>PowerPoint 簡報</vt:lpstr>
      <vt:lpstr>採取策略</vt:lpstr>
      <vt:lpstr>PowerPoint 簡報</vt:lpstr>
      <vt:lpstr>PowerPoint 簡報</vt:lpstr>
      <vt:lpstr>轉介機構</vt:lpstr>
      <vt:lpstr>二、班級經營</vt:lpstr>
      <vt:lpstr>二、班級經營</vt:lpstr>
      <vt:lpstr>二、班級經營</vt:lpstr>
      <vt:lpstr>二、班級經營</vt:lpstr>
      <vt:lpstr>三、教師素養</vt:lpstr>
      <vt:lpstr>基本輔導知能</vt:lpstr>
      <vt:lpstr>自殘成趨勢</vt:lpstr>
      <vt:lpstr>尊重保密</vt:lpstr>
      <vt:lpstr>謝謝大家!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廉千儀</dc:creator>
  <cp:lastModifiedBy>廉千儀</cp:lastModifiedBy>
  <cp:revision>39</cp:revision>
  <dcterms:created xsi:type="dcterms:W3CDTF">2016-01-02T09:39:54Z</dcterms:created>
  <dcterms:modified xsi:type="dcterms:W3CDTF">2016-01-05T10:18:02Z</dcterms:modified>
</cp:coreProperties>
</file>