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6" r:id="rId4"/>
    <p:sldId id="259" r:id="rId5"/>
    <p:sldId id="268" r:id="rId6"/>
    <p:sldId id="264" r:id="rId7"/>
    <p:sldId id="261" r:id="rId8"/>
    <p:sldId id="263" r:id="rId9"/>
    <p:sldId id="267" r:id="rId1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廉千儀" initials="廉千儀" lastIdx="3" clrIdx="0">
    <p:extLst>
      <p:ext uri="{19B8F6BF-5375-455C-9EA6-DF929625EA0E}">
        <p15:presenceInfo xmlns:p15="http://schemas.microsoft.com/office/powerpoint/2012/main" userId="598c96ef734f2e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3699" autoAdjust="0"/>
  </p:normalViewPr>
  <p:slideViewPr>
    <p:cSldViewPr snapToGrid="0">
      <p:cViewPr varScale="1">
        <p:scale>
          <a:sx n="66" d="100"/>
          <a:sy n="66" d="100"/>
        </p:scale>
        <p:origin x="906" y="6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993FA-632E-428D-9820-AD8B3D06314E}" type="datetimeFigureOut">
              <a:rPr lang="zh-TW" altLang="en-US" smtClean="0"/>
              <a:t>2015/5/25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1309C-62F5-4A89-8E69-52EFF63CB533}" type="slidenum">
              <a:rPr lang="zh-TW" altLang="en-US" smtClean="0"/>
              <a:t>‹#›</a:t>
            </a:fld>
            <a:endParaRPr lang="zh-TW" altLang="en-US"/>
          </a:p>
        </p:txBody>
      </p:sp>
    </p:spTree>
    <p:extLst>
      <p:ext uri="{BB962C8B-B14F-4D97-AF65-F5344CB8AC3E}">
        <p14:creationId xmlns:p14="http://schemas.microsoft.com/office/powerpoint/2010/main" val="316137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smtClean="0">
                <a:solidFill>
                  <a:srgbClr val="0070C0"/>
                </a:solidFill>
              </a:rPr>
              <a:t>項脊生</a:t>
            </a:r>
            <a:r>
              <a:rPr lang="zh-TW" altLang="en-US" dirty="0" smtClean="0">
                <a:solidFill>
                  <a:srgbClr val="0070C0"/>
                </a:solidFill>
              </a:rPr>
              <a:t>：因</a:t>
            </a:r>
            <a:r>
              <a:rPr lang="zh-TW" altLang="zh-TW" dirty="0" smtClean="0"/>
              <a:t>早年因老家在</a:t>
            </a:r>
            <a:r>
              <a:rPr lang="en-US" altLang="zh-TW" dirty="0" smtClean="0"/>
              <a:t>崑</a:t>
            </a:r>
            <a:r>
              <a:rPr lang="zh-TW" altLang="en-US" dirty="0" smtClean="0"/>
              <a:t>山</a:t>
            </a:r>
            <a:r>
              <a:rPr lang="zh-TW" altLang="zh-TW" dirty="0" smtClean="0"/>
              <a:t>項脊涇（今屬</a:t>
            </a:r>
            <a:r>
              <a:rPr lang="en-US" altLang="zh-TW" dirty="0" smtClean="0"/>
              <a:t>太</a:t>
            </a:r>
            <a:r>
              <a:rPr lang="zh-TW" altLang="en-US" dirty="0" smtClean="0"/>
              <a:t>昌</a:t>
            </a:r>
            <a:r>
              <a:rPr lang="zh-TW" altLang="zh-TW" dirty="0" smtClean="0"/>
              <a:t>）</a:t>
            </a:r>
            <a:r>
              <a:rPr lang="zh-TW" altLang="en-US" dirty="0" smtClean="0"/>
              <a:t>。</a:t>
            </a:r>
            <a:endParaRPr lang="en-US" altLang="zh-TW" dirty="0" smtClean="0"/>
          </a:p>
          <a:p>
            <a:r>
              <a:rPr lang="zh-TW" altLang="zh-TW" dirty="0" smtClean="0">
                <a:solidFill>
                  <a:srgbClr val="0070C0"/>
                </a:solidFill>
              </a:rPr>
              <a:t>震川先生</a:t>
            </a:r>
            <a:r>
              <a:rPr lang="zh-TW" altLang="en-US" dirty="0" smtClean="0">
                <a:solidFill>
                  <a:srgbClr val="0070C0"/>
                </a:solidFill>
              </a:rPr>
              <a:t>：因</a:t>
            </a:r>
            <a:r>
              <a:rPr lang="zh-TW" altLang="zh-TW" dirty="0" smtClean="0"/>
              <a:t>晚年居於</a:t>
            </a:r>
            <a:r>
              <a:rPr lang="en-US" altLang="zh-TW" dirty="0" smtClean="0"/>
              <a:t>震</a:t>
            </a:r>
            <a:r>
              <a:rPr lang="zh-TW" altLang="en-US" dirty="0" smtClean="0"/>
              <a:t>澤</a:t>
            </a:r>
            <a:r>
              <a:rPr lang="zh-TW" altLang="zh-TW" dirty="0" smtClean="0"/>
              <a:t>附近</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6011309C-62F5-4A89-8E69-52EFF63CB533}" type="slidenum">
              <a:rPr lang="zh-TW" altLang="en-US" smtClean="0"/>
              <a:t>2</a:t>
            </a:fld>
            <a:endParaRPr lang="zh-TW" altLang="en-US"/>
          </a:p>
        </p:txBody>
      </p:sp>
    </p:spTree>
    <p:extLst>
      <p:ext uri="{BB962C8B-B14F-4D97-AF65-F5344CB8AC3E}">
        <p14:creationId xmlns:p14="http://schemas.microsoft.com/office/powerpoint/2010/main" val="302413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下一頁進入原文</a:t>
            </a:r>
            <a:r>
              <a:rPr lang="en-US" altLang="zh-TW" sz="1200" dirty="0" smtClean="0"/>
              <a:t>…</a:t>
            </a:r>
            <a:endParaRPr lang="zh-TW"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6011309C-62F5-4A89-8E69-52EFF63CB533}" type="slidenum">
              <a:rPr lang="zh-TW" altLang="en-US" smtClean="0"/>
              <a:t>4</a:t>
            </a:fld>
            <a:endParaRPr lang="zh-TW" altLang="en-US"/>
          </a:p>
        </p:txBody>
      </p:sp>
    </p:spTree>
    <p:extLst>
      <p:ext uri="{BB962C8B-B14F-4D97-AF65-F5344CB8AC3E}">
        <p14:creationId xmlns:p14="http://schemas.microsoft.com/office/powerpoint/2010/main" val="365903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1" kern="1200" dirty="0" smtClean="0">
                <a:solidFill>
                  <a:schemeClr val="tx1"/>
                </a:solidFill>
                <a:effectLst/>
                <a:latin typeface="+mn-lt"/>
                <a:ea typeface="+mn-ea"/>
                <a:cs typeface="+mn-cs"/>
              </a:rPr>
              <a:t>【譯文】</a:t>
            </a:r>
            <a:r>
              <a:rPr lang="en-US" altLang="zh-TW" sz="1200" b="1"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婢女寒花是魏孺人的陪嫁丫鬟，死於嘉靖丁酉年 五月四日 ，埋葬在荒山上。她服侍我而不能到老，是我們沒了緣分，這是命運（命不好）啊！</a:t>
            </a:r>
          </a:p>
          <a:p>
            <a:r>
              <a:rPr lang="zh-TW" altLang="zh-TW" sz="1200" kern="1200" dirty="0" smtClean="0">
                <a:solidFill>
                  <a:schemeClr val="tx1"/>
                </a:solidFill>
                <a:effectLst/>
                <a:latin typeface="+mn-lt"/>
                <a:ea typeface="+mn-ea"/>
                <a:cs typeface="+mn-cs"/>
              </a:rPr>
              <a:t>　　當初寒花剛隨嫁我家時，年僅十歲，垂著兩個環形髮髻，拖著長長的深綠色布裙。有一天天氣寒冷，寒花點火煮熟了荸薺，她把荸薺削了滿滿一盆。我從外面回來，拿了就吃，寒花端走荸薺，轉過身去，不給我吃。妻子魏孺人見了，便笑她會逗趣。妻子常常讓她靠在小桌子旁邊吃飯，當她吃飯時，眼窩目光流盼，氣質靈動，妻子又指著她那樣子對著我笑。　　</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回想那時的情景，轉眼已過去十年了。唉，真令人悲痛啊！</a:t>
            </a:r>
          </a:p>
          <a:p>
            <a:endParaRPr lang="zh-TW" altLang="en-US" dirty="0"/>
          </a:p>
        </p:txBody>
      </p:sp>
      <p:sp>
        <p:nvSpPr>
          <p:cNvPr id="4" name="投影片編號版面配置區 3"/>
          <p:cNvSpPr>
            <a:spLocks noGrp="1"/>
          </p:cNvSpPr>
          <p:nvPr>
            <p:ph type="sldNum" sz="quarter" idx="10"/>
          </p:nvPr>
        </p:nvSpPr>
        <p:spPr/>
        <p:txBody>
          <a:bodyPr/>
          <a:lstStyle/>
          <a:p>
            <a:fld id="{6011309C-62F5-4A89-8E69-52EFF63CB533}" type="slidenum">
              <a:rPr lang="zh-TW" altLang="en-US" smtClean="0"/>
              <a:t>5</a:t>
            </a:fld>
            <a:endParaRPr lang="zh-TW" altLang="en-US"/>
          </a:p>
        </p:txBody>
      </p:sp>
    </p:spTree>
    <p:extLst>
      <p:ext uri="{BB962C8B-B14F-4D97-AF65-F5344CB8AC3E}">
        <p14:creationId xmlns:p14="http://schemas.microsoft.com/office/powerpoint/2010/main" val="317720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zh-TW" dirty="0" smtClean="0"/>
              <a:t>為婢女所寫的紀傳文，在這個時代為一個平凡的婢女立傳是少見的事（歸有光首開先例），對於一些人來說是相當奇怪的。</a:t>
            </a:r>
            <a:r>
              <a:rPr lang="zh-TW" altLang="zh-TW" b="1" dirty="0" smtClean="0"/>
              <a:t>但歸有光的寫作風格本來就是相當平凡純樸，善於細膩描寫日常的生活情感</a:t>
            </a:r>
            <a:r>
              <a:rPr lang="zh-TW" altLang="zh-TW" dirty="0" smtClean="0"/>
              <a:t>，因此已這為出發點去看這件事就比較合乎道理了。</a:t>
            </a:r>
            <a:endParaRPr lang="en-US" altLang="zh-TW" dirty="0" smtClean="0"/>
          </a:p>
          <a:p>
            <a:endParaRPr lang="en-US" altLang="zh-TW" dirty="0" smtClean="0"/>
          </a:p>
          <a:p>
            <a:pPr marL="171450" indent="-171450">
              <a:buFont typeface="Arial" panose="020B0604020202020204" pitchFamily="34" charset="0"/>
              <a:buChar char="•"/>
            </a:pPr>
            <a:r>
              <a:rPr lang="zh-TW" altLang="zh-TW" dirty="0" smtClean="0"/>
              <a:t>雖然是為婢女立傳，但他的妻子</a:t>
            </a:r>
            <a:r>
              <a:rPr lang="zh-TW" altLang="zh-TW" b="1" dirty="0" smtClean="0">
                <a:solidFill>
                  <a:srgbClr val="FF0000"/>
                </a:solidFill>
              </a:rPr>
              <a:t>魏孺人出現的次數不少</a:t>
            </a:r>
            <a:r>
              <a:rPr lang="zh-TW" altLang="zh-TW" dirty="0" smtClean="0"/>
              <a:t>，且有許多描寫寒花的角度是從歸有光與魏孺人生活去描述，寒花在兩夫妻間的重要性，寒花本來就是隨著魏孺人來到歸有光家中，照顧著兩人的生活，因此對歸有光來說，看見寒花就會想到孺人。也因這層原故，這篇文章或許有那麼點弦外之音，</a:t>
            </a:r>
            <a:r>
              <a:rPr lang="zh-TW" altLang="zh-TW" b="1" dirty="0" smtClean="0"/>
              <a:t>雖是為婢女寒花立傳，隱藏在文中的其實是歸有光對魏孺人的思念</a:t>
            </a:r>
            <a:r>
              <a:rPr lang="zh-TW" altLang="zh-TW" dirty="0" smtClean="0"/>
              <a:t>。</a:t>
            </a:r>
            <a:endParaRPr lang="en-US" altLang="zh-TW" dirty="0" smtClean="0"/>
          </a:p>
        </p:txBody>
      </p:sp>
      <p:sp>
        <p:nvSpPr>
          <p:cNvPr id="4" name="投影片編號版面配置區 3"/>
          <p:cNvSpPr>
            <a:spLocks noGrp="1"/>
          </p:cNvSpPr>
          <p:nvPr>
            <p:ph type="sldNum" sz="quarter" idx="10"/>
          </p:nvPr>
        </p:nvSpPr>
        <p:spPr/>
        <p:txBody>
          <a:bodyPr/>
          <a:lstStyle/>
          <a:p>
            <a:fld id="{6011309C-62F5-4A89-8E69-52EFF63CB533}" type="slidenum">
              <a:rPr lang="zh-TW" altLang="en-US" smtClean="0"/>
              <a:t>7</a:t>
            </a:fld>
            <a:endParaRPr lang="zh-TW" altLang="en-US"/>
          </a:p>
        </p:txBody>
      </p:sp>
    </p:spTree>
    <p:extLst>
      <p:ext uri="{BB962C8B-B14F-4D97-AF65-F5344CB8AC3E}">
        <p14:creationId xmlns:p14="http://schemas.microsoft.com/office/powerpoint/2010/main" val="69838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smtClean="0"/>
              <a:t>第一題答案：</a:t>
            </a:r>
            <a:r>
              <a:rPr lang="zh-TW" altLang="zh-TW" b="0" dirty="0" smtClean="0"/>
              <a:t>塑造婢女寒花形象的同時，也刻畫了妻子魏氏的兩笑，前一</a:t>
            </a:r>
            <a:r>
              <a:rPr lang="en-US" altLang="zh-TW" b="0" dirty="0" smtClean="0"/>
              <a:t>“</a:t>
            </a:r>
            <a:r>
              <a:rPr lang="zh-TW" altLang="zh-TW" b="0" dirty="0" smtClean="0"/>
              <a:t>笑之</a:t>
            </a:r>
            <a:r>
              <a:rPr lang="en-US" altLang="zh-TW" b="0" dirty="0" smtClean="0"/>
              <a:t>”</a:t>
            </a:r>
            <a:r>
              <a:rPr lang="zh-TW" altLang="zh-TW" b="0" dirty="0" smtClean="0"/>
              <a:t>，是稱許婢女的調皮而嘲笑丈夫</a:t>
            </a:r>
            <a:r>
              <a:rPr lang="zh-TW" altLang="en-US" b="0" dirty="0" smtClean="0"/>
              <a:t>；</a:t>
            </a:r>
            <a:r>
              <a:rPr lang="zh-TW" altLang="zh-TW" b="0" dirty="0" smtClean="0"/>
              <a:t>後</a:t>
            </a:r>
            <a:r>
              <a:rPr lang="en-US" altLang="zh-TW" b="0" dirty="0" smtClean="0"/>
              <a:t>“</a:t>
            </a:r>
            <a:r>
              <a:rPr lang="zh-TW" altLang="zh-TW" b="0" dirty="0" smtClean="0"/>
              <a:t>一笑</a:t>
            </a:r>
            <a:r>
              <a:rPr lang="en-US" altLang="zh-TW" b="0" dirty="0" smtClean="0"/>
              <a:t>”</a:t>
            </a:r>
            <a:r>
              <a:rPr lang="zh-TW" altLang="zh-TW" b="0" dirty="0" smtClean="0"/>
              <a:t>，是引丈夫共笑婢女。於此，便</a:t>
            </a:r>
            <a:r>
              <a:rPr lang="zh-TW" altLang="zh-TW" b="1" dirty="0" smtClean="0"/>
              <a:t>寫出孺人慈愛、寬厚、善良的個性</a:t>
            </a:r>
            <a:r>
              <a:rPr lang="zh-TW" altLang="en-US" b="1" dirty="0" smtClean="0"/>
              <a:t>，</a:t>
            </a:r>
            <a:r>
              <a:rPr lang="zh-TW" altLang="zh-TW" b="1" dirty="0" smtClean="0"/>
              <a:t>又寫出夫妻相處融恰</a:t>
            </a:r>
            <a:r>
              <a:rPr lang="zh-TW" altLang="zh-TW" b="0" dirty="0" smtClean="0"/>
              <a:t>，主婢間的閨房情趣。</a:t>
            </a:r>
            <a:endParaRPr lang="en-US" altLang="zh-TW" b="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smtClean="0"/>
              <a:t>第二題答案：開放性答案，但由</a:t>
            </a:r>
            <a:r>
              <a:rPr lang="zh-TW" altLang="zh-TW" sz="1200" dirty="0" smtClean="0"/>
              <a:t>《項脊軒志》</a:t>
            </a:r>
            <a:r>
              <a:rPr lang="zh-TW" altLang="en-US" sz="1200" dirty="0" smtClean="0"/>
              <a:t>一文可參考。</a:t>
            </a:r>
            <a:endParaRPr lang="en-US" altLang="zh-TW"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t>參考原文：</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0" i="0" kern="1200" dirty="0" smtClean="0">
                <a:solidFill>
                  <a:schemeClr val="tx1"/>
                </a:solidFill>
                <a:effectLst/>
                <a:latin typeface="+mn-lt"/>
                <a:ea typeface="+mn-ea"/>
                <a:cs typeface="+mn-cs"/>
              </a:rPr>
              <a:t>　　眾所周知，</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項脊軒志</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中“余既為此志”以下部分是歸有光於正文寫訖若干年後補寫的，被視作附記，主要憶敘妻子生前死後的生活點滴。幾百年來，人們對附記的補入基本上持肯定態度，謂其雖非一氣呵成，卻又渾然一體，將與項脊軒有關的思親悼亡的內容進一步完整化了。也就是說，人們對附記情感內蘊的理解僅止步於“喪妻之痛”層面。</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0" i="0" kern="1200" dirty="0" smtClean="0">
                <a:solidFill>
                  <a:schemeClr val="tx1"/>
                </a:solidFill>
                <a:effectLst/>
                <a:latin typeface="+mn-lt"/>
                <a:ea typeface="+mn-ea"/>
                <a:cs typeface="+mn-cs"/>
              </a:rPr>
              <a:t>　　稍考史實便知，</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項脊軒志</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正文部分作於歸有光</a:t>
            </a:r>
            <a:r>
              <a:rPr lang="en-US" altLang="zh-TW" sz="1200" b="1" i="0" kern="1200" dirty="0" smtClean="0">
                <a:solidFill>
                  <a:schemeClr val="tx1"/>
                </a:solidFill>
                <a:effectLst/>
                <a:latin typeface="+mn-lt"/>
                <a:ea typeface="+mn-ea"/>
                <a:cs typeface="+mn-cs"/>
              </a:rPr>
              <a:t>18</a:t>
            </a:r>
            <a:r>
              <a:rPr lang="zh-TW" altLang="en-US" sz="1200" b="1" i="0" kern="1200" dirty="0" smtClean="0">
                <a:solidFill>
                  <a:schemeClr val="tx1"/>
                </a:solidFill>
                <a:effectLst/>
                <a:latin typeface="+mn-lt"/>
                <a:ea typeface="+mn-ea"/>
                <a:cs typeface="+mn-cs"/>
              </a:rPr>
              <a:t>歲之際，而其後的附記部分則補記於至少</a:t>
            </a:r>
            <a:r>
              <a:rPr lang="en-US" altLang="zh-TW" sz="1200" b="1" i="0" kern="1200" dirty="0" smtClean="0">
                <a:solidFill>
                  <a:schemeClr val="tx1"/>
                </a:solidFill>
                <a:effectLst/>
                <a:latin typeface="+mn-lt"/>
                <a:ea typeface="+mn-ea"/>
                <a:cs typeface="+mn-cs"/>
              </a:rPr>
              <a:t>13</a:t>
            </a:r>
            <a:r>
              <a:rPr lang="zh-TW" altLang="en-US" sz="1200" b="1" i="0" kern="1200" dirty="0" smtClean="0">
                <a:solidFill>
                  <a:schemeClr val="tx1"/>
                </a:solidFill>
                <a:effectLst/>
                <a:latin typeface="+mn-lt"/>
                <a:ea typeface="+mn-ea"/>
                <a:cs typeface="+mn-cs"/>
              </a:rPr>
              <a:t>年以後</a:t>
            </a:r>
            <a:r>
              <a:rPr lang="zh-TW" altLang="en-US" sz="1200" b="0" i="0" kern="1200" dirty="0" smtClean="0">
                <a:solidFill>
                  <a:schemeClr val="tx1"/>
                </a:solidFill>
                <a:effectLst/>
                <a:latin typeface="+mn-lt"/>
                <a:ea typeface="+mn-ea"/>
                <a:cs typeface="+mn-cs"/>
              </a:rPr>
              <a:t>，此時的歸有光一方面六赴鄉試，方於</a:t>
            </a:r>
            <a:r>
              <a:rPr lang="en-US" altLang="zh-TW" sz="1200" b="0" i="0" kern="1200" dirty="0" smtClean="0">
                <a:solidFill>
                  <a:schemeClr val="tx1"/>
                </a:solidFill>
                <a:effectLst/>
                <a:latin typeface="+mn-lt"/>
                <a:ea typeface="+mn-ea"/>
                <a:cs typeface="+mn-cs"/>
              </a:rPr>
              <a:t>34</a:t>
            </a:r>
            <a:r>
              <a:rPr lang="zh-TW" altLang="en-US" sz="1200" b="0" i="0" kern="1200" dirty="0" smtClean="0">
                <a:solidFill>
                  <a:schemeClr val="tx1"/>
                </a:solidFill>
                <a:effectLst/>
                <a:latin typeface="+mn-lt"/>
                <a:ea typeface="+mn-ea"/>
                <a:cs typeface="+mn-cs"/>
              </a:rPr>
              <a:t>歲中舉，另一方面與魏氏伉儷六載，卻不幸遭妻早逝，其間所歷丫鬟、幼女夭折之痛，亦不待細言。</a:t>
            </a:r>
            <a:r>
              <a:rPr lang="zh-TW" altLang="en-US" sz="1200" b="0" i="0" u="sng" kern="1200" dirty="0" smtClean="0">
                <a:solidFill>
                  <a:schemeClr val="tx1"/>
                </a:solidFill>
                <a:effectLst/>
                <a:latin typeface="+mn-lt"/>
                <a:ea typeface="+mn-ea"/>
                <a:cs typeface="+mn-cs"/>
              </a:rPr>
              <a:t>科場頻頻蹭蹬，家庭迭遭變故，人生的前線與後院一片狼藉</a:t>
            </a:r>
            <a:r>
              <a:rPr lang="zh-TW" altLang="en-US" sz="1200" b="0" i="0" kern="1200" dirty="0" smtClean="0">
                <a:solidFill>
                  <a:schemeClr val="tx1"/>
                </a:solidFill>
                <a:effectLst/>
                <a:latin typeface="+mn-lt"/>
                <a:ea typeface="+mn-ea"/>
                <a:cs typeface="+mn-cs"/>
              </a:rPr>
              <a:t>，正應了那句“屋漏偏逢連夜雨”的俗語！更為致命的是，</a:t>
            </a:r>
            <a:r>
              <a:rPr lang="zh-TW" altLang="en-US" sz="1200" b="0" i="0" u="sng" kern="1200" dirty="0" smtClean="0">
                <a:solidFill>
                  <a:schemeClr val="tx1"/>
                </a:solidFill>
                <a:effectLst/>
                <a:latin typeface="+mn-lt"/>
                <a:ea typeface="+mn-ea"/>
                <a:cs typeface="+mn-cs"/>
              </a:rPr>
              <a:t>面對人生中的災難，人到中年的歸有光已不可能再像</a:t>
            </a:r>
            <a:r>
              <a:rPr lang="en-US" altLang="zh-TW" sz="1200" b="0" i="0" u="sng" kern="1200" dirty="0" smtClean="0">
                <a:solidFill>
                  <a:schemeClr val="tx1"/>
                </a:solidFill>
                <a:effectLst/>
                <a:latin typeface="+mn-lt"/>
                <a:ea typeface="+mn-ea"/>
                <a:cs typeface="+mn-cs"/>
              </a:rPr>
              <a:t>18</a:t>
            </a:r>
            <a:r>
              <a:rPr lang="zh-TW" altLang="en-US" sz="1200" b="0" i="0" u="sng" kern="1200" dirty="0" smtClean="0">
                <a:solidFill>
                  <a:schemeClr val="tx1"/>
                </a:solidFill>
                <a:effectLst/>
                <a:latin typeface="+mn-lt"/>
                <a:ea typeface="+mn-ea"/>
                <a:cs typeface="+mn-cs"/>
              </a:rPr>
              <a:t>歲時那樣有大把的青春做盾牌</a:t>
            </a:r>
            <a:r>
              <a:rPr lang="zh-TW" altLang="en-US" sz="1200" b="0" i="0" kern="1200" dirty="0" smtClean="0">
                <a:solidFill>
                  <a:schemeClr val="tx1"/>
                </a:solidFill>
                <a:effectLst/>
                <a:latin typeface="+mn-lt"/>
                <a:ea typeface="+mn-ea"/>
                <a:cs typeface="+mn-cs"/>
              </a:rPr>
              <a:t>，一路且泣且歌了。</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0" i="0" kern="1200" dirty="0" smtClean="0">
                <a:solidFill>
                  <a:schemeClr val="tx1"/>
                </a:solidFill>
                <a:effectLst/>
                <a:latin typeface="+mn-lt"/>
                <a:ea typeface="+mn-ea"/>
                <a:cs typeface="+mn-cs"/>
              </a:rPr>
              <a:t>　　徘徊於人生中途的歸有光，看看前半程，泥濘不堪；望望後半程，江河日下。這該是一種怎樣的心情啊！遺憾的是，很多讀者只知道附記跟正文之間有一段寫作上的時間差，而不能設身處地去體會其後所省略的人生遭際及其對作者情感世界乃至人生觀的深刻影響。善體文氣的讀者會發現，</a:t>
            </a:r>
            <a:r>
              <a:rPr lang="zh-TW" altLang="en-US" sz="1400" b="1" i="0" kern="1200" dirty="0" smtClean="0">
                <a:solidFill>
                  <a:srgbClr val="FF0000"/>
                </a:solidFill>
                <a:effectLst/>
                <a:latin typeface="+mn-lt"/>
                <a:ea typeface="+mn-ea"/>
                <a:cs typeface="+mn-cs"/>
              </a:rPr>
              <a:t>同樣寫喪親之痛，歸有光對母親、祖母的情感表達相當直露，類似於遭遇外傷時響亮的哭號，宣洩之後即可恢復情感狀態的平衡</a:t>
            </a:r>
            <a:r>
              <a:rPr lang="zh-TW" altLang="en-US" sz="1400" b="1" i="0" kern="1200" dirty="0" smtClean="0">
                <a:solidFill>
                  <a:schemeClr val="tx1"/>
                </a:solidFill>
                <a:effectLst/>
                <a:latin typeface="+mn-lt"/>
                <a:ea typeface="+mn-ea"/>
                <a:cs typeface="+mn-cs"/>
              </a:rPr>
              <a:t>；而對妻子的情感表達則高度收斂，儼然經受內傷之後平靜的陳述，貌似悄無波瀾，隱隱中卻給人不安</a:t>
            </a:r>
            <a:r>
              <a:rPr lang="zh-TW" altLang="en-US" sz="1200" b="0" i="0" kern="1200" dirty="0" smtClean="0">
                <a:solidFill>
                  <a:schemeClr val="tx1"/>
                </a:solidFill>
                <a:effectLst/>
                <a:latin typeface="+mn-lt"/>
                <a:ea typeface="+mn-ea"/>
                <a:cs typeface="+mn-cs"/>
              </a:rPr>
              <a:t>。這種文氣上的迥異說明，歸有光之於妻子的情感形態跟他之於母親、祖母的情感形態，並非“借一閣以寄三世之遺跡”的並列關係，而是極具昇華功能的遞進關係。這倒不是說妻子在歸有光的生命中比母親、祖母更為重要，而主要是妻子之死對歸有光的情感打擊出現在母親、祖母過世以後的緣故。母親之死使“餘泣”，祖母之死“令人長號不自禁”，相較而言，</a:t>
            </a:r>
            <a:r>
              <a:rPr lang="zh-TW" altLang="en-US" sz="1200" b="1" i="0" kern="1200" dirty="0" smtClean="0">
                <a:solidFill>
                  <a:schemeClr val="tx1"/>
                </a:solidFill>
                <a:effectLst/>
                <a:latin typeface="+mn-lt"/>
                <a:ea typeface="+mn-ea"/>
                <a:cs typeface="+mn-cs"/>
              </a:rPr>
              <a:t>畢竟還只算人生的外傷，加以歸有光年輕時的科舉憧憬，親人死亡除了引發他的傷感之外，更重要的還可激發他的砥礪奮進之雄心</a:t>
            </a:r>
            <a:r>
              <a:rPr lang="zh-TW" altLang="en-US" sz="1200" b="0"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但愛妻之死不僅使人到中年的歸有光失去了僅剩的精神依賴和情感慰藉，而且讓一度平復的家族分崩離析之悲、母親祖母俱喪之痛、功名多舛渺茫之嘆一股腦兒地捲土重來，幾乎徹底摧垮了歸有光的生活熱情和人生信心。</a:t>
            </a:r>
            <a:r>
              <a:rPr lang="zh-TW" altLang="en-US" sz="1200" b="0" i="0" kern="1200" dirty="0" smtClean="0">
                <a:solidFill>
                  <a:schemeClr val="tx1"/>
                </a:solidFill>
                <a:effectLst/>
                <a:latin typeface="+mn-lt"/>
                <a:ea typeface="+mn-ea"/>
                <a:cs typeface="+mn-cs"/>
              </a:rPr>
              <a:t>“其後六年，吾妻死，室壞不修”，“其後二年，餘久臥病無聊”，“然自後餘多在外，不常居”，看似句句不離喪妻之痛，實乃處處展現被喪妻這最後一根稻草所壓垮的碎片化的生活世界。“庭有枇杷樹，吾妻死之年所手植也，今已亭亭如蓋矣”，</a:t>
            </a:r>
            <a:r>
              <a:rPr lang="zh-TW" altLang="en-US" sz="1200" b="1" i="0" kern="1200" dirty="0" smtClean="0">
                <a:solidFill>
                  <a:schemeClr val="tx1"/>
                </a:solidFill>
                <a:effectLst/>
                <a:latin typeface="+mn-lt"/>
                <a:ea typeface="+mn-ea"/>
                <a:cs typeface="+mn-cs"/>
              </a:rPr>
              <a:t>歸有光以一個類似於電影中的空鏡頭的方式作結，言有盡而意無窮</a:t>
            </a:r>
            <a:r>
              <a:rPr lang="zh-TW" altLang="en-US" sz="1200" b="0" i="0" kern="1200" dirty="0" smtClean="0">
                <a:solidFill>
                  <a:schemeClr val="tx1"/>
                </a:solidFill>
                <a:effectLst/>
                <a:latin typeface="+mn-lt"/>
                <a:ea typeface="+mn-ea"/>
                <a:cs typeface="+mn-cs"/>
              </a:rPr>
              <a:t>。這裡固然不乏歸有光對妻子的一往情深，但何嘗沒有作者對歲月無情、功名難就乃至命不可測的深沉喟嘆呢？在死亡的映襯下，亭亭如蓋的枇杷樹將人世的沉哀指向了無限，這不就是一種綜合性的人生失敗感嗎？</a:t>
            </a:r>
          </a:p>
        </p:txBody>
      </p:sp>
      <p:sp>
        <p:nvSpPr>
          <p:cNvPr id="4" name="投影片編號版面配置區 3"/>
          <p:cNvSpPr>
            <a:spLocks noGrp="1"/>
          </p:cNvSpPr>
          <p:nvPr>
            <p:ph type="sldNum" sz="quarter" idx="10"/>
          </p:nvPr>
        </p:nvSpPr>
        <p:spPr/>
        <p:txBody>
          <a:bodyPr/>
          <a:lstStyle/>
          <a:p>
            <a:fld id="{6011309C-62F5-4A89-8E69-52EFF63CB533}" type="slidenum">
              <a:rPr lang="zh-TW" altLang="en-US" smtClean="0"/>
              <a:t>8</a:t>
            </a:fld>
            <a:endParaRPr lang="zh-TW" altLang="en-US"/>
          </a:p>
        </p:txBody>
      </p:sp>
    </p:spTree>
    <p:extLst>
      <p:ext uri="{BB962C8B-B14F-4D97-AF65-F5344CB8AC3E}">
        <p14:creationId xmlns:p14="http://schemas.microsoft.com/office/powerpoint/2010/main" val="175808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250399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146646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8858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89845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203402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256231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326099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4008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262611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417240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BE1E49-D620-44DE-9422-8F15CE0EAFB7}" type="datetimeFigureOut">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299404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E1E49-D620-44DE-9422-8F15CE0EAFB7}" type="datetimeFigureOut">
              <a:rPr lang="zh-TW" altLang="en-US" smtClean="0"/>
              <a:t>2015/5/25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20FD7-7442-4F04-A9DC-249475F45410}" type="slidenum">
              <a:rPr lang="zh-TW" altLang="en-US" smtClean="0"/>
              <a:t>‹#›</a:t>
            </a:fld>
            <a:endParaRPr lang="zh-TW" altLang="en-US"/>
          </a:p>
        </p:txBody>
      </p:sp>
    </p:spTree>
    <p:extLst>
      <p:ext uri="{BB962C8B-B14F-4D97-AF65-F5344CB8AC3E}">
        <p14:creationId xmlns:p14="http://schemas.microsoft.com/office/powerpoint/2010/main" val="405832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7200" dirty="0" smtClean="0">
                <a:latin typeface="標楷體" panose="03000509000000000000" pitchFamily="65" charset="-120"/>
                <a:ea typeface="標楷體" panose="03000509000000000000" pitchFamily="65" charset="-120"/>
                <a:cs typeface="微軟正黑體 Light" panose="020B0304030504040204" pitchFamily="34" charset="-120"/>
              </a:rPr>
              <a:t>寒花葬志</a:t>
            </a:r>
            <a:endParaRPr lang="zh-TW" altLang="en-US" sz="7200" dirty="0">
              <a:latin typeface="標楷體" panose="03000509000000000000" pitchFamily="65" charset="-120"/>
              <a:ea typeface="標楷體" panose="03000509000000000000" pitchFamily="65" charset="-120"/>
              <a:cs typeface="微軟正黑體 Light" panose="020B0304030504040204" pitchFamily="34" charset="-120"/>
            </a:endParaRPr>
          </a:p>
        </p:txBody>
      </p:sp>
      <p:sp>
        <p:nvSpPr>
          <p:cNvPr id="3" name="副標題 2"/>
          <p:cNvSpPr>
            <a:spLocks noGrp="1"/>
          </p:cNvSpPr>
          <p:nvPr>
            <p:ph type="subTitle" idx="1"/>
          </p:nvPr>
        </p:nvSpPr>
        <p:spPr>
          <a:xfrm>
            <a:off x="1524000" y="3739242"/>
            <a:ext cx="9144000" cy="1518557"/>
          </a:xfrm>
        </p:spPr>
        <p:txBody>
          <a:bodyPr/>
          <a:lstStyle/>
          <a:p>
            <a:r>
              <a:rPr lang="zh-TW" altLang="en-US" dirty="0" smtClean="0"/>
              <a:t>歷代文選－－第九組報告</a:t>
            </a:r>
            <a:endParaRPr lang="zh-TW" altLang="en-US" dirty="0"/>
          </a:p>
        </p:txBody>
      </p:sp>
    </p:spTree>
    <p:extLst>
      <p:ext uri="{BB962C8B-B14F-4D97-AF65-F5344CB8AC3E}">
        <p14:creationId xmlns:p14="http://schemas.microsoft.com/office/powerpoint/2010/main" val="1258225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3143" y="1690688"/>
            <a:ext cx="6173325" cy="4898229"/>
          </a:xfrm>
        </p:spPr>
        <p:txBody>
          <a:bodyPr>
            <a:normAutofit fontScale="85000" lnSpcReduction="20000"/>
          </a:bodyPr>
          <a:lstStyle/>
          <a:p>
            <a:pPr>
              <a:lnSpc>
                <a:spcPct val="120000"/>
              </a:lnSpc>
            </a:pPr>
            <a:r>
              <a:rPr lang="zh-TW" altLang="en-US" sz="2900" dirty="0" smtClean="0"/>
              <a:t>字</a:t>
            </a:r>
            <a:r>
              <a:rPr lang="zh-TW" altLang="zh-TW" sz="2900" dirty="0" smtClean="0"/>
              <a:t>熙甫</a:t>
            </a:r>
            <a:r>
              <a:rPr lang="zh-TW" altLang="en-US" sz="2900" dirty="0" smtClean="0"/>
              <a:t>、</a:t>
            </a:r>
            <a:r>
              <a:rPr lang="zh-TW" altLang="zh-TW" sz="2900" dirty="0" smtClean="0"/>
              <a:t>開</a:t>
            </a:r>
            <a:r>
              <a:rPr lang="zh-TW" altLang="zh-TW" sz="2900" dirty="0"/>
              <a:t>甫</a:t>
            </a:r>
            <a:r>
              <a:rPr lang="zh-TW" altLang="zh-TW" sz="2900" dirty="0" smtClean="0"/>
              <a:t>，自號</a:t>
            </a:r>
            <a:r>
              <a:rPr lang="zh-TW" altLang="zh-TW" sz="2900" dirty="0" smtClean="0">
                <a:solidFill>
                  <a:srgbClr val="0070C0"/>
                </a:solidFill>
              </a:rPr>
              <a:t>項脊生</a:t>
            </a:r>
            <a:r>
              <a:rPr lang="zh-TW" altLang="en-US" sz="2900" dirty="0" smtClean="0"/>
              <a:t>，晚年讀書講學，學生上百，</a:t>
            </a:r>
            <a:r>
              <a:rPr lang="zh-TW" altLang="zh-TW" sz="2900" dirty="0" smtClean="0"/>
              <a:t>人稱</a:t>
            </a:r>
            <a:r>
              <a:rPr lang="zh-TW" altLang="zh-TW" sz="2900" dirty="0" smtClean="0">
                <a:solidFill>
                  <a:srgbClr val="0070C0"/>
                </a:solidFill>
              </a:rPr>
              <a:t>震川先生</a:t>
            </a:r>
            <a:r>
              <a:rPr lang="zh-TW" altLang="zh-TW" sz="2900" dirty="0" smtClean="0"/>
              <a:t>。</a:t>
            </a:r>
            <a:r>
              <a:rPr lang="en-US" altLang="zh-TW" sz="2900" dirty="0" err="1" smtClean="0"/>
              <a:t>明朝</a:t>
            </a:r>
            <a:r>
              <a:rPr lang="zh-TW" altLang="zh-TW" sz="2900" dirty="0" smtClean="0"/>
              <a:t>著名文學家</a:t>
            </a:r>
            <a:r>
              <a:rPr lang="zh-TW" altLang="en-US" sz="2900" dirty="0" smtClean="0"/>
              <a:t>。</a:t>
            </a:r>
            <a:endParaRPr lang="en-US" altLang="zh-TW" sz="2900" dirty="0" smtClean="0"/>
          </a:p>
          <a:p>
            <a:pPr>
              <a:lnSpc>
                <a:spcPct val="120000"/>
              </a:lnSpc>
            </a:pPr>
            <a:r>
              <a:rPr lang="zh-TW" altLang="zh-TW" sz="2900" dirty="0" smtClean="0"/>
              <a:t>歸</a:t>
            </a:r>
            <a:r>
              <a:rPr lang="zh-TW" altLang="zh-TW" sz="2900" dirty="0"/>
              <a:t>有</a:t>
            </a:r>
            <a:r>
              <a:rPr lang="zh-TW" altLang="zh-TW" sz="2900" dirty="0" smtClean="0"/>
              <a:t>光</a:t>
            </a:r>
            <a:r>
              <a:rPr lang="en-US" altLang="zh-TW" sz="2900" dirty="0"/>
              <a:t>+</a:t>
            </a:r>
            <a:r>
              <a:rPr lang="zh-TW" altLang="en-US" sz="2900" dirty="0" smtClean="0"/>
              <a:t>王</a:t>
            </a:r>
            <a:r>
              <a:rPr lang="en-US" altLang="zh-TW" sz="2900" dirty="0" smtClean="0"/>
              <a:t>慎</a:t>
            </a:r>
            <a:r>
              <a:rPr lang="zh-TW" altLang="en-US" sz="2900" dirty="0" smtClean="0"/>
              <a:t>中</a:t>
            </a:r>
            <a:r>
              <a:rPr lang="en-US" altLang="zh-TW" sz="2900" dirty="0" smtClean="0"/>
              <a:t>+</a:t>
            </a:r>
            <a:r>
              <a:rPr lang="en-US" altLang="zh-TW" sz="2900" dirty="0" err="1" smtClean="0"/>
              <a:t>唐順之</a:t>
            </a:r>
            <a:r>
              <a:rPr lang="en-US" altLang="zh-TW" sz="2900" dirty="0" smtClean="0"/>
              <a:t>=</a:t>
            </a:r>
            <a:r>
              <a:rPr lang="zh-TW" altLang="zh-TW" sz="2900" dirty="0" smtClean="0"/>
              <a:t>嘉靖三大家</a:t>
            </a:r>
            <a:r>
              <a:rPr lang="en-US" altLang="zh-TW" sz="2900" dirty="0" smtClean="0">
                <a:latin typeface="新細明體" panose="02020500000000000000" pitchFamily="18" charset="-120"/>
                <a:ea typeface="新細明體" panose="02020500000000000000" pitchFamily="18" charset="-120"/>
              </a:rPr>
              <a:t>→</a:t>
            </a:r>
            <a:r>
              <a:rPr lang="zh-TW" altLang="zh-TW" sz="2900" dirty="0" smtClean="0">
                <a:solidFill>
                  <a:srgbClr val="0070C0"/>
                </a:solidFill>
              </a:rPr>
              <a:t>詩文內容</a:t>
            </a:r>
            <a:r>
              <a:rPr lang="zh-TW" altLang="zh-TW" sz="2900" dirty="0">
                <a:solidFill>
                  <a:srgbClr val="0070C0"/>
                </a:solidFill>
              </a:rPr>
              <a:t>翔實、文字</a:t>
            </a:r>
            <a:r>
              <a:rPr lang="zh-TW" altLang="zh-TW" sz="2900" dirty="0" smtClean="0">
                <a:solidFill>
                  <a:srgbClr val="0070C0"/>
                </a:solidFill>
              </a:rPr>
              <a:t>樸實</a:t>
            </a:r>
            <a:r>
              <a:rPr lang="zh-TW" altLang="zh-TW" sz="2900" dirty="0" smtClean="0"/>
              <a:t>。</a:t>
            </a:r>
            <a:endParaRPr lang="en-US" altLang="zh-TW" sz="2900" dirty="0"/>
          </a:p>
          <a:p>
            <a:pPr>
              <a:lnSpc>
                <a:spcPct val="120000"/>
              </a:lnSpc>
            </a:pPr>
            <a:r>
              <a:rPr lang="zh-TW" altLang="zh-TW" sz="2900" dirty="0" smtClean="0"/>
              <a:t>在</a:t>
            </a:r>
            <a:r>
              <a:rPr lang="zh-TW" altLang="zh-TW" sz="2900" dirty="0"/>
              <a:t>散文創作</a:t>
            </a:r>
            <a:r>
              <a:rPr lang="zh-TW" altLang="zh-TW" sz="2900" dirty="0" smtClean="0"/>
              <a:t>方面</a:t>
            </a:r>
            <a:r>
              <a:rPr lang="zh-TW" altLang="en-US" sz="2900" dirty="0" smtClean="0"/>
              <a:t>有</a:t>
            </a:r>
            <a:r>
              <a:rPr lang="zh-TW" altLang="zh-TW" sz="2900" dirty="0" smtClean="0"/>
              <a:t>極</a:t>
            </a:r>
            <a:r>
              <a:rPr lang="zh-TW" altLang="zh-TW" sz="2900" dirty="0"/>
              <a:t>深造詣</a:t>
            </a:r>
            <a:r>
              <a:rPr lang="zh-TW" altLang="zh-TW" sz="2900" dirty="0" smtClean="0"/>
              <a:t>，</a:t>
            </a:r>
            <a:r>
              <a:rPr lang="zh-TW" altLang="en-US" sz="2900" dirty="0" smtClean="0"/>
              <a:t>當代</a:t>
            </a:r>
            <a:r>
              <a:rPr lang="zh-TW" altLang="zh-TW" sz="2900" dirty="0" smtClean="0"/>
              <a:t>被稱為</a:t>
            </a:r>
            <a:r>
              <a:rPr lang="zh-TW" altLang="en-US" sz="2900" dirty="0" smtClean="0">
                <a:latin typeface="標楷體" panose="03000509000000000000" pitchFamily="65" charset="-120"/>
                <a:ea typeface="標楷體" panose="03000509000000000000" pitchFamily="65" charset="-120"/>
              </a:rPr>
              <a:t>「</a:t>
            </a:r>
            <a:r>
              <a:rPr lang="zh-TW" altLang="zh-TW" sz="2900" dirty="0" smtClean="0"/>
              <a:t>今之歐陽修</a:t>
            </a:r>
            <a:r>
              <a:rPr lang="zh-TW" altLang="en-US" sz="2900" dirty="0" smtClean="0">
                <a:latin typeface="標楷體" panose="03000509000000000000" pitchFamily="65" charset="-120"/>
                <a:ea typeface="標楷體" panose="03000509000000000000" pitchFamily="65" charset="-120"/>
              </a:rPr>
              <a:t>」</a:t>
            </a:r>
            <a:r>
              <a:rPr lang="zh-TW" altLang="en-US" sz="2900" dirty="0" smtClean="0"/>
              <a:t>。</a:t>
            </a:r>
            <a:endParaRPr lang="en-US" altLang="zh-TW" sz="2900" dirty="0"/>
          </a:p>
          <a:p>
            <a:pPr>
              <a:lnSpc>
                <a:spcPct val="120000"/>
              </a:lnSpc>
            </a:pPr>
            <a:r>
              <a:rPr lang="zh-TW" altLang="zh-TW" sz="2900" dirty="0" smtClean="0"/>
              <a:t>嘉靖</a:t>
            </a:r>
            <a:r>
              <a:rPr lang="zh-TW" altLang="zh-TW" sz="2900" dirty="0"/>
              <a:t>三家與</a:t>
            </a:r>
            <a:r>
              <a:rPr lang="en-US" altLang="zh-TW" sz="2900" dirty="0" err="1"/>
              <a:t>茅坤</a:t>
            </a:r>
            <a:r>
              <a:rPr lang="zh-TW" altLang="zh-TW" sz="2900" dirty="0"/>
              <a:t>等人同尊</a:t>
            </a:r>
            <a:r>
              <a:rPr lang="en-US" altLang="zh-TW" sz="2900" b="1" dirty="0" err="1">
                <a:solidFill>
                  <a:srgbClr val="FF0000"/>
                </a:solidFill>
              </a:rPr>
              <a:t>唐宋古文</a:t>
            </a:r>
            <a:r>
              <a:rPr lang="zh-TW" altLang="zh-TW" sz="2900" dirty="0"/>
              <a:t>，是為「</a:t>
            </a:r>
            <a:r>
              <a:rPr lang="en-US" altLang="zh-TW" sz="2900" b="1" dirty="0">
                <a:solidFill>
                  <a:srgbClr val="FF0000"/>
                </a:solidFill>
              </a:rPr>
              <a:t>唐宋派</a:t>
            </a:r>
            <a:r>
              <a:rPr lang="zh-TW" altLang="zh-TW" sz="2900" dirty="0" smtClean="0"/>
              <a:t>」。</a:t>
            </a:r>
            <a:endParaRPr lang="en-US" altLang="zh-TW" sz="2900" dirty="0"/>
          </a:p>
          <a:p>
            <a:pPr>
              <a:lnSpc>
                <a:spcPct val="120000"/>
              </a:lnSpc>
            </a:pPr>
            <a:r>
              <a:rPr lang="zh-TW" altLang="zh-TW" sz="2900" dirty="0" smtClean="0"/>
              <a:t>歸</a:t>
            </a:r>
            <a:r>
              <a:rPr lang="zh-TW" altLang="zh-TW" sz="2900" dirty="0"/>
              <a:t>有光又與當時</a:t>
            </a:r>
            <a:r>
              <a:rPr lang="en-US" altLang="zh-TW" sz="2900" dirty="0" err="1"/>
              <a:t>浙江德清</a:t>
            </a:r>
            <a:r>
              <a:rPr lang="zh-TW" altLang="zh-TW" sz="2900" dirty="0"/>
              <a:t>的胡友信齊名，世稱「歸、胡</a:t>
            </a:r>
            <a:r>
              <a:rPr lang="zh-TW" altLang="zh-TW" sz="2900" dirty="0" smtClean="0"/>
              <a:t>」</a:t>
            </a:r>
            <a:r>
              <a:rPr lang="zh-TW" altLang="en-US" sz="2900" dirty="0" smtClean="0"/>
              <a:t>。</a:t>
            </a:r>
            <a:endParaRPr lang="zh-TW" altLang="zh-TW" sz="2900" dirty="0"/>
          </a:p>
          <a:p>
            <a:endParaRPr lang="zh-TW" altLang="en-US" dirty="0"/>
          </a:p>
        </p:txBody>
      </p:sp>
      <p:sp>
        <p:nvSpPr>
          <p:cNvPr id="4" name="標題 3"/>
          <p:cNvSpPr>
            <a:spLocks noGrp="1"/>
          </p:cNvSpPr>
          <p:nvPr>
            <p:ph type="title"/>
          </p:nvPr>
        </p:nvSpPr>
        <p:spPr/>
        <p:txBody>
          <a:bodyPr>
            <a:normAutofit/>
          </a:bodyPr>
          <a:lstStyle/>
          <a:p>
            <a:r>
              <a:rPr lang="zh-TW" altLang="en-US" sz="5400" dirty="0" smtClean="0">
                <a:latin typeface="微軟正黑體 Light" panose="020B0304030504040204" pitchFamily="34" charset="-120"/>
                <a:ea typeface="微軟正黑體 Light" panose="020B0304030504040204" pitchFamily="34" charset="-120"/>
                <a:cs typeface="微軟正黑體 Light" panose="020B0304030504040204" pitchFamily="34" charset="-120"/>
              </a:rPr>
              <a:t>歸有光</a:t>
            </a:r>
            <a:endParaRPr lang="zh-TW" altLang="en-US" sz="5400" dirty="0">
              <a:latin typeface="微軟正黑體 Light" panose="020B0304030504040204" pitchFamily="34" charset="-120"/>
              <a:ea typeface="微軟正黑體 Light" panose="020B0304030504040204" pitchFamily="34" charset="-120"/>
              <a:cs typeface="微軟正黑體 Light" panose="020B0304030504040204" pitchFamily="34" charset="-120"/>
            </a:endParaRPr>
          </a:p>
        </p:txBody>
      </p:sp>
      <p:grpSp>
        <p:nvGrpSpPr>
          <p:cNvPr id="22" name="群組 21"/>
          <p:cNvGrpSpPr/>
          <p:nvPr/>
        </p:nvGrpSpPr>
        <p:grpSpPr>
          <a:xfrm>
            <a:off x="7418916" y="567558"/>
            <a:ext cx="4368070" cy="6021359"/>
            <a:chOff x="7418916" y="127192"/>
            <a:chExt cx="4368070" cy="6461726"/>
          </a:xfrm>
        </p:grpSpPr>
        <p:sp>
          <p:nvSpPr>
            <p:cNvPr id="23" name="手繪多邊形 22"/>
            <p:cNvSpPr/>
            <p:nvPr/>
          </p:nvSpPr>
          <p:spPr>
            <a:xfrm>
              <a:off x="7418916" y="127192"/>
              <a:ext cx="4368070" cy="891084"/>
            </a:xfrm>
            <a:custGeom>
              <a:avLst/>
              <a:gdLst>
                <a:gd name="connsiteX0" fmla="*/ 0 w 4368070"/>
                <a:gd name="connsiteY0" fmla="*/ 89108 h 891084"/>
                <a:gd name="connsiteX1" fmla="*/ 89108 w 4368070"/>
                <a:gd name="connsiteY1" fmla="*/ 0 h 891084"/>
                <a:gd name="connsiteX2" fmla="*/ 4278962 w 4368070"/>
                <a:gd name="connsiteY2" fmla="*/ 0 h 891084"/>
                <a:gd name="connsiteX3" fmla="*/ 4368070 w 4368070"/>
                <a:gd name="connsiteY3" fmla="*/ 89108 h 891084"/>
                <a:gd name="connsiteX4" fmla="*/ 4368070 w 4368070"/>
                <a:gd name="connsiteY4" fmla="*/ 801976 h 891084"/>
                <a:gd name="connsiteX5" fmla="*/ 4278962 w 4368070"/>
                <a:gd name="connsiteY5" fmla="*/ 891084 h 891084"/>
                <a:gd name="connsiteX6" fmla="*/ 89108 w 4368070"/>
                <a:gd name="connsiteY6" fmla="*/ 891084 h 891084"/>
                <a:gd name="connsiteX7" fmla="*/ 0 w 4368070"/>
                <a:gd name="connsiteY7" fmla="*/ 801976 h 891084"/>
                <a:gd name="connsiteX8" fmla="*/ 0 w 4368070"/>
                <a:gd name="connsiteY8" fmla="*/ 89108 h 89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070" h="891084">
                  <a:moveTo>
                    <a:pt x="0" y="89108"/>
                  </a:moveTo>
                  <a:cubicBezTo>
                    <a:pt x="0" y="39895"/>
                    <a:pt x="39895" y="0"/>
                    <a:pt x="89108" y="0"/>
                  </a:cubicBezTo>
                  <a:lnTo>
                    <a:pt x="4278962" y="0"/>
                  </a:lnTo>
                  <a:cubicBezTo>
                    <a:pt x="4328175" y="0"/>
                    <a:pt x="4368070" y="39895"/>
                    <a:pt x="4368070" y="89108"/>
                  </a:cubicBezTo>
                  <a:lnTo>
                    <a:pt x="4368070" y="801976"/>
                  </a:lnTo>
                  <a:cubicBezTo>
                    <a:pt x="4368070" y="851189"/>
                    <a:pt x="4328175" y="891084"/>
                    <a:pt x="4278962" y="891084"/>
                  </a:cubicBezTo>
                  <a:lnTo>
                    <a:pt x="89108" y="891084"/>
                  </a:lnTo>
                  <a:cubicBezTo>
                    <a:pt x="39895" y="891084"/>
                    <a:pt x="0" y="851189"/>
                    <a:pt x="0" y="801976"/>
                  </a:cubicBezTo>
                  <a:lnTo>
                    <a:pt x="0" y="8910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7539" tIns="117539" rIns="117539" bIns="117539" numCol="1" spcCol="1270" anchor="ctr" anchorCtr="0">
              <a:noAutofit/>
            </a:bodyPr>
            <a:lstStyle/>
            <a:p>
              <a:pPr lvl="0" algn="ctr" defTabSz="1066800">
                <a:lnSpc>
                  <a:spcPct val="90000"/>
                </a:lnSpc>
                <a:spcBef>
                  <a:spcPct val="0"/>
                </a:spcBef>
                <a:spcAft>
                  <a:spcPct val="35000"/>
                </a:spcAft>
              </a:pPr>
              <a:r>
                <a:rPr lang="zh-TW" sz="2400" kern="1200" dirty="0" smtClean="0"/>
                <a:t>生於明武宗正德元年</a:t>
              </a:r>
              <a:r>
                <a:rPr lang="zh-TW" altLang="en-US" sz="2400" kern="1200" dirty="0" smtClean="0"/>
                <a:t>（</a:t>
              </a:r>
              <a:r>
                <a:rPr lang="en-US" altLang="zh-TW" sz="2400" kern="1200" dirty="0" smtClean="0"/>
                <a:t>1507</a:t>
              </a:r>
              <a:r>
                <a:rPr lang="zh-TW" altLang="en-US" sz="2400" kern="1200" dirty="0" smtClean="0"/>
                <a:t>）</a:t>
              </a:r>
              <a:endParaRPr lang="zh-TW" altLang="en-US" sz="2400" kern="1200" dirty="0"/>
            </a:p>
          </p:txBody>
        </p:sp>
        <p:sp>
          <p:nvSpPr>
            <p:cNvPr id="24" name="手繪多邊形 23"/>
            <p:cNvSpPr/>
            <p:nvPr/>
          </p:nvSpPr>
          <p:spPr>
            <a:xfrm>
              <a:off x="9336648" y="1092249"/>
              <a:ext cx="532606" cy="443839"/>
            </a:xfrm>
            <a:custGeom>
              <a:avLst/>
              <a:gdLst>
                <a:gd name="connsiteX0" fmla="*/ 0 w 443838"/>
                <a:gd name="connsiteY0" fmla="*/ 106521 h 532605"/>
                <a:gd name="connsiteX1" fmla="*/ 221919 w 443838"/>
                <a:gd name="connsiteY1" fmla="*/ 106521 h 532605"/>
                <a:gd name="connsiteX2" fmla="*/ 221919 w 443838"/>
                <a:gd name="connsiteY2" fmla="*/ 0 h 532605"/>
                <a:gd name="connsiteX3" fmla="*/ 443838 w 443838"/>
                <a:gd name="connsiteY3" fmla="*/ 266303 h 532605"/>
                <a:gd name="connsiteX4" fmla="*/ 221919 w 443838"/>
                <a:gd name="connsiteY4" fmla="*/ 532605 h 532605"/>
                <a:gd name="connsiteX5" fmla="*/ 221919 w 443838"/>
                <a:gd name="connsiteY5" fmla="*/ 426084 h 532605"/>
                <a:gd name="connsiteX6" fmla="*/ 0 w 443838"/>
                <a:gd name="connsiteY6" fmla="*/ 426084 h 532605"/>
                <a:gd name="connsiteX7" fmla="*/ 0 w 443838"/>
                <a:gd name="connsiteY7" fmla="*/ 106521 h 53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38" h="532605">
                  <a:moveTo>
                    <a:pt x="355070" y="1"/>
                  </a:moveTo>
                  <a:lnTo>
                    <a:pt x="355070" y="266303"/>
                  </a:lnTo>
                  <a:lnTo>
                    <a:pt x="443838" y="266303"/>
                  </a:lnTo>
                  <a:lnTo>
                    <a:pt x="221919" y="532604"/>
                  </a:lnTo>
                  <a:lnTo>
                    <a:pt x="0" y="266303"/>
                  </a:lnTo>
                  <a:lnTo>
                    <a:pt x="88768" y="266303"/>
                  </a:lnTo>
                  <a:lnTo>
                    <a:pt x="88768" y="1"/>
                  </a:lnTo>
                  <a:lnTo>
                    <a:pt x="355070" y="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522" tIns="1" rIns="106521" bIns="133151" numCol="1" spcCol="1270" anchor="ctr" anchorCtr="0">
              <a:noAutofit/>
            </a:bodyPr>
            <a:lstStyle/>
            <a:p>
              <a:pPr lvl="0" algn="ctr" defTabSz="977900">
                <a:lnSpc>
                  <a:spcPct val="90000"/>
                </a:lnSpc>
                <a:spcBef>
                  <a:spcPct val="0"/>
                </a:spcBef>
                <a:spcAft>
                  <a:spcPct val="35000"/>
                </a:spcAft>
              </a:pPr>
              <a:endParaRPr lang="zh-TW" altLang="en-US" sz="2200" kern="1200"/>
            </a:p>
          </p:txBody>
        </p:sp>
        <p:sp>
          <p:nvSpPr>
            <p:cNvPr id="25" name="手繪多邊形 24"/>
            <p:cNvSpPr/>
            <p:nvPr/>
          </p:nvSpPr>
          <p:spPr>
            <a:xfrm>
              <a:off x="7418916" y="1610061"/>
              <a:ext cx="4368070" cy="854429"/>
            </a:xfrm>
            <a:custGeom>
              <a:avLst/>
              <a:gdLst>
                <a:gd name="connsiteX0" fmla="*/ 0 w 4368070"/>
                <a:gd name="connsiteY0" fmla="*/ 85443 h 854429"/>
                <a:gd name="connsiteX1" fmla="*/ 85443 w 4368070"/>
                <a:gd name="connsiteY1" fmla="*/ 0 h 854429"/>
                <a:gd name="connsiteX2" fmla="*/ 4282627 w 4368070"/>
                <a:gd name="connsiteY2" fmla="*/ 0 h 854429"/>
                <a:gd name="connsiteX3" fmla="*/ 4368070 w 4368070"/>
                <a:gd name="connsiteY3" fmla="*/ 85443 h 854429"/>
                <a:gd name="connsiteX4" fmla="*/ 4368070 w 4368070"/>
                <a:gd name="connsiteY4" fmla="*/ 768986 h 854429"/>
                <a:gd name="connsiteX5" fmla="*/ 4282627 w 4368070"/>
                <a:gd name="connsiteY5" fmla="*/ 854429 h 854429"/>
                <a:gd name="connsiteX6" fmla="*/ 85443 w 4368070"/>
                <a:gd name="connsiteY6" fmla="*/ 854429 h 854429"/>
                <a:gd name="connsiteX7" fmla="*/ 0 w 4368070"/>
                <a:gd name="connsiteY7" fmla="*/ 768986 h 854429"/>
                <a:gd name="connsiteX8" fmla="*/ 0 w 4368070"/>
                <a:gd name="connsiteY8" fmla="*/ 85443 h 85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070" h="854429">
                  <a:moveTo>
                    <a:pt x="0" y="85443"/>
                  </a:moveTo>
                  <a:cubicBezTo>
                    <a:pt x="0" y="38254"/>
                    <a:pt x="38254" y="0"/>
                    <a:pt x="85443" y="0"/>
                  </a:cubicBezTo>
                  <a:lnTo>
                    <a:pt x="4282627" y="0"/>
                  </a:lnTo>
                  <a:cubicBezTo>
                    <a:pt x="4329816" y="0"/>
                    <a:pt x="4368070" y="38254"/>
                    <a:pt x="4368070" y="85443"/>
                  </a:cubicBezTo>
                  <a:lnTo>
                    <a:pt x="4368070" y="768986"/>
                  </a:lnTo>
                  <a:cubicBezTo>
                    <a:pt x="4368070" y="816175"/>
                    <a:pt x="4329816" y="854429"/>
                    <a:pt x="4282627" y="854429"/>
                  </a:cubicBezTo>
                  <a:lnTo>
                    <a:pt x="85443" y="854429"/>
                  </a:lnTo>
                  <a:cubicBezTo>
                    <a:pt x="38254" y="854429"/>
                    <a:pt x="0" y="816175"/>
                    <a:pt x="0" y="768986"/>
                  </a:cubicBezTo>
                  <a:lnTo>
                    <a:pt x="0" y="8544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8845" tIns="108845" rIns="108845" bIns="108845" numCol="1" spcCol="1270" anchor="ctr" anchorCtr="0">
              <a:noAutofit/>
            </a:bodyPr>
            <a:lstStyle/>
            <a:p>
              <a:pPr lvl="0" algn="ctr" defTabSz="977900">
                <a:lnSpc>
                  <a:spcPct val="90000"/>
                </a:lnSpc>
                <a:spcBef>
                  <a:spcPct val="0"/>
                </a:spcBef>
                <a:spcAft>
                  <a:spcPct val="35000"/>
                </a:spcAft>
              </a:pPr>
              <a:r>
                <a:rPr lang="zh-TW" altLang="en-US" sz="2200" b="0" i="0" kern="1200" dirty="0" smtClean="0"/>
                <a:t>嘉靖十九年得鄉試第二名</a:t>
              </a:r>
              <a:r>
                <a:rPr lang="zh-TW" altLang="en-US" sz="2200" kern="1200" dirty="0" smtClean="0"/>
                <a:t>（</a:t>
              </a:r>
              <a:r>
                <a:rPr lang="en-US" altLang="zh-TW" sz="2200" kern="1200" dirty="0" smtClean="0"/>
                <a:t>1540</a:t>
              </a:r>
              <a:r>
                <a:rPr lang="zh-TW" altLang="en-US" sz="2400" kern="1200" dirty="0" smtClean="0"/>
                <a:t>）</a:t>
              </a:r>
              <a:endParaRPr lang="zh-TW" altLang="en-US" sz="2400" kern="1200" dirty="0"/>
            </a:p>
          </p:txBody>
        </p:sp>
        <p:sp>
          <p:nvSpPr>
            <p:cNvPr id="26" name="手繪多邊形 25"/>
            <p:cNvSpPr/>
            <p:nvPr/>
          </p:nvSpPr>
          <p:spPr>
            <a:xfrm>
              <a:off x="9336648" y="2538463"/>
              <a:ext cx="532606" cy="443839"/>
            </a:xfrm>
            <a:custGeom>
              <a:avLst/>
              <a:gdLst>
                <a:gd name="connsiteX0" fmla="*/ 0 w 443838"/>
                <a:gd name="connsiteY0" fmla="*/ 106521 h 532605"/>
                <a:gd name="connsiteX1" fmla="*/ 221919 w 443838"/>
                <a:gd name="connsiteY1" fmla="*/ 106521 h 532605"/>
                <a:gd name="connsiteX2" fmla="*/ 221919 w 443838"/>
                <a:gd name="connsiteY2" fmla="*/ 0 h 532605"/>
                <a:gd name="connsiteX3" fmla="*/ 443838 w 443838"/>
                <a:gd name="connsiteY3" fmla="*/ 266303 h 532605"/>
                <a:gd name="connsiteX4" fmla="*/ 221919 w 443838"/>
                <a:gd name="connsiteY4" fmla="*/ 532605 h 532605"/>
                <a:gd name="connsiteX5" fmla="*/ 221919 w 443838"/>
                <a:gd name="connsiteY5" fmla="*/ 426084 h 532605"/>
                <a:gd name="connsiteX6" fmla="*/ 0 w 443838"/>
                <a:gd name="connsiteY6" fmla="*/ 426084 h 532605"/>
                <a:gd name="connsiteX7" fmla="*/ 0 w 443838"/>
                <a:gd name="connsiteY7" fmla="*/ 106521 h 53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38" h="532605">
                  <a:moveTo>
                    <a:pt x="355070" y="1"/>
                  </a:moveTo>
                  <a:lnTo>
                    <a:pt x="355070" y="266303"/>
                  </a:lnTo>
                  <a:lnTo>
                    <a:pt x="443838" y="266303"/>
                  </a:lnTo>
                  <a:lnTo>
                    <a:pt x="221919" y="532604"/>
                  </a:lnTo>
                  <a:lnTo>
                    <a:pt x="0" y="266303"/>
                  </a:lnTo>
                  <a:lnTo>
                    <a:pt x="88768" y="266303"/>
                  </a:lnTo>
                  <a:lnTo>
                    <a:pt x="88768" y="1"/>
                  </a:lnTo>
                  <a:lnTo>
                    <a:pt x="355070"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522" tIns="1" rIns="106521" bIns="133151" numCol="1" spcCol="1270" anchor="ctr" anchorCtr="0">
              <a:noAutofit/>
            </a:bodyPr>
            <a:lstStyle/>
            <a:p>
              <a:pPr lvl="0" algn="ctr" defTabSz="977900">
                <a:lnSpc>
                  <a:spcPct val="90000"/>
                </a:lnSpc>
                <a:spcBef>
                  <a:spcPct val="0"/>
                </a:spcBef>
                <a:spcAft>
                  <a:spcPct val="35000"/>
                </a:spcAft>
              </a:pPr>
              <a:endParaRPr lang="zh-TW" altLang="en-US" sz="2200" kern="1200"/>
            </a:p>
          </p:txBody>
        </p:sp>
        <p:sp>
          <p:nvSpPr>
            <p:cNvPr id="27" name="手繪多邊形 26"/>
            <p:cNvSpPr/>
            <p:nvPr/>
          </p:nvSpPr>
          <p:spPr>
            <a:xfrm>
              <a:off x="7418916" y="3056275"/>
              <a:ext cx="4368070" cy="868833"/>
            </a:xfrm>
            <a:custGeom>
              <a:avLst/>
              <a:gdLst>
                <a:gd name="connsiteX0" fmla="*/ 0 w 4368070"/>
                <a:gd name="connsiteY0" fmla="*/ 86883 h 868833"/>
                <a:gd name="connsiteX1" fmla="*/ 86883 w 4368070"/>
                <a:gd name="connsiteY1" fmla="*/ 0 h 868833"/>
                <a:gd name="connsiteX2" fmla="*/ 4281187 w 4368070"/>
                <a:gd name="connsiteY2" fmla="*/ 0 h 868833"/>
                <a:gd name="connsiteX3" fmla="*/ 4368070 w 4368070"/>
                <a:gd name="connsiteY3" fmla="*/ 86883 h 868833"/>
                <a:gd name="connsiteX4" fmla="*/ 4368070 w 4368070"/>
                <a:gd name="connsiteY4" fmla="*/ 781950 h 868833"/>
                <a:gd name="connsiteX5" fmla="*/ 4281187 w 4368070"/>
                <a:gd name="connsiteY5" fmla="*/ 868833 h 868833"/>
                <a:gd name="connsiteX6" fmla="*/ 86883 w 4368070"/>
                <a:gd name="connsiteY6" fmla="*/ 868833 h 868833"/>
                <a:gd name="connsiteX7" fmla="*/ 0 w 4368070"/>
                <a:gd name="connsiteY7" fmla="*/ 781950 h 868833"/>
                <a:gd name="connsiteX8" fmla="*/ 0 w 4368070"/>
                <a:gd name="connsiteY8" fmla="*/ 86883 h 86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070" h="868833">
                  <a:moveTo>
                    <a:pt x="0" y="86883"/>
                  </a:moveTo>
                  <a:cubicBezTo>
                    <a:pt x="0" y="38899"/>
                    <a:pt x="38899" y="0"/>
                    <a:pt x="86883" y="0"/>
                  </a:cubicBezTo>
                  <a:lnTo>
                    <a:pt x="4281187" y="0"/>
                  </a:lnTo>
                  <a:cubicBezTo>
                    <a:pt x="4329171" y="0"/>
                    <a:pt x="4368070" y="38899"/>
                    <a:pt x="4368070" y="86883"/>
                  </a:cubicBezTo>
                  <a:lnTo>
                    <a:pt x="4368070" y="781950"/>
                  </a:lnTo>
                  <a:cubicBezTo>
                    <a:pt x="4368070" y="829934"/>
                    <a:pt x="4329171" y="868833"/>
                    <a:pt x="4281187" y="868833"/>
                  </a:cubicBezTo>
                  <a:lnTo>
                    <a:pt x="86883" y="868833"/>
                  </a:lnTo>
                  <a:cubicBezTo>
                    <a:pt x="38899" y="868833"/>
                    <a:pt x="0" y="829934"/>
                    <a:pt x="0" y="781950"/>
                  </a:cubicBezTo>
                  <a:lnTo>
                    <a:pt x="0" y="8688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267" tIns="109267" rIns="109267" bIns="109267" numCol="1" spcCol="1270" anchor="ctr" anchorCtr="0">
              <a:noAutofit/>
            </a:bodyPr>
            <a:lstStyle/>
            <a:p>
              <a:pPr lvl="0" algn="ctr" defTabSz="977900">
                <a:lnSpc>
                  <a:spcPts val="2200"/>
                </a:lnSpc>
                <a:spcBef>
                  <a:spcPct val="0"/>
                </a:spcBef>
                <a:spcAft>
                  <a:spcPts val="0"/>
                </a:spcAft>
              </a:pPr>
              <a:r>
                <a:rPr lang="zh-TW" altLang="en-US" sz="2200" b="0" i="0" kern="1200" dirty="0" smtClean="0"/>
                <a:t>嘉靖二十一年遷居嘉定</a:t>
              </a:r>
              <a:r>
                <a:rPr lang="zh-TW" altLang="en-US" sz="2200" kern="1200" dirty="0" smtClean="0"/>
                <a:t>講</a:t>
              </a:r>
              <a:r>
                <a:rPr lang="zh-TW" altLang="en-US" sz="2200" b="0" i="0" kern="1200" dirty="0" smtClean="0"/>
                <a:t>（</a:t>
              </a:r>
              <a:r>
                <a:rPr lang="en-US" altLang="zh-TW" sz="2200" b="0" i="0" kern="1200" dirty="0" smtClean="0"/>
                <a:t>1542</a:t>
              </a:r>
              <a:r>
                <a:rPr lang="zh-TW" altLang="en-US" sz="2200" b="0" i="0" kern="1200" dirty="0" smtClean="0"/>
                <a:t>）</a:t>
              </a:r>
              <a:endParaRPr lang="zh-TW" altLang="en-US" sz="2200" kern="1200" dirty="0"/>
            </a:p>
          </p:txBody>
        </p:sp>
        <p:sp>
          <p:nvSpPr>
            <p:cNvPr id="28" name="手繪多邊形 27"/>
            <p:cNvSpPr/>
            <p:nvPr/>
          </p:nvSpPr>
          <p:spPr>
            <a:xfrm>
              <a:off x="9336648" y="3999081"/>
              <a:ext cx="532606" cy="443839"/>
            </a:xfrm>
            <a:custGeom>
              <a:avLst/>
              <a:gdLst>
                <a:gd name="connsiteX0" fmla="*/ 0 w 443838"/>
                <a:gd name="connsiteY0" fmla="*/ 106521 h 532605"/>
                <a:gd name="connsiteX1" fmla="*/ 221919 w 443838"/>
                <a:gd name="connsiteY1" fmla="*/ 106521 h 532605"/>
                <a:gd name="connsiteX2" fmla="*/ 221919 w 443838"/>
                <a:gd name="connsiteY2" fmla="*/ 0 h 532605"/>
                <a:gd name="connsiteX3" fmla="*/ 443838 w 443838"/>
                <a:gd name="connsiteY3" fmla="*/ 266303 h 532605"/>
                <a:gd name="connsiteX4" fmla="*/ 221919 w 443838"/>
                <a:gd name="connsiteY4" fmla="*/ 532605 h 532605"/>
                <a:gd name="connsiteX5" fmla="*/ 221919 w 443838"/>
                <a:gd name="connsiteY5" fmla="*/ 426084 h 532605"/>
                <a:gd name="connsiteX6" fmla="*/ 0 w 443838"/>
                <a:gd name="connsiteY6" fmla="*/ 426084 h 532605"/>
                <a:gd name="connsiteX7" fmla="*/ 0 w 443838"/>
                <a:gd name="connsiteY7" fmla="*/ 106521 h 53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38" h="532605">
                  <a:moveTo>
                    <a:pt x="355070" y="1"/>
                  </a:moveTo>
                  <a:lnTo>
                    <a:pt x="355070" y="266303"/>
                  </a:lnTo>
                  <a:lnTo>
                    <a:pt x="443838" y="266303"/>
                  </a:lnTo>
                  <a:lnTo>
                    <a:pt x="221919" y="532604"/>
                  </a:lnTo>
                  <a:lnTo>
                    <a:pt x="0" y="266303"/>
                  </a:lnTo>
                  <a:lnTo>
                    <a:pt x="88768" y="266303"/>
                  </a:lnTo>
                  <a:lnTo>
                    <a:pt x="88768" y="1"/>
                  </a:lnTo>
                  <a:lnTo>
                    <a:pt x="355070"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522" tIns="1" rIns="106521" bIns="133151" numCol="1" spcCol="1270" anchor="ctr" anchorCtr="0">
              <a:noAutofit/>
            </a:bodyPr>
            <a:lstStyle/>
            <a:p>
              <a:pPr lvl="0" algn="ctr" defTabSz="977900">
                <a:lnSpc>
                  <a:spcPct val="90000"/>
                </a:lnSpc>
                <a:spcBef>
                  <a:spcPct val="0"/>
                </a:spcBef>
                <a:spcAft>
                  <a:spcPct val="35000"/>
                </a:spcAft>
              </a:pPr>
              <a:endParaRPr lang="zh-TW" altLang="en-US" sz="2200" kern="1200"/>
            </a:p>
          </p:txBody>
        </p:sp>
        <p:sp>
          <p:nvSpPr>
            <p:cNvPr id="29" name="手繪多邊形 28"/>
            <p:cNvSpPr/>
            <p:nvPr/>
          </p:nvSpPr>
          <p:spPr>
            <a:xfrm>
              <a:off x="7418916" y="4516893"/>
              <a:ext cx="4368070" cy="765958"/>
            </a:xfrm>
            <a:custGeom>
              <a:avLst/>
              <a:gdLst>
                <a:gd name="connsiteX0" fmla="*/ 0 w 4368070"/>
                <a:gd name="connsiteY0" fmla="*/ 76596 h 765958"/>
                <a:gd name="connsiteX1" fmla="*/ 76596 w 4368070"/>
                <a:gd name="connsiteY1" fmla="*/ 0 h 765958"/>
                <a:gd name="connsiteX2" fmla="*/ 4291474 w 4368070"/>
                <a:gd name="connsiteY2" fmla="*/ 0 h 765958"/>
                <a:gd name="connsiteX3" fmla="*/ 4368070 w 4368070"/>
                <a:gd name="connsiteY3" fmla="*/ 76596 h 765958"/>
                <a:gd name="connsiteX4" fmla="*/ 4368070 w 4368070"/>
                <a:gd name="connsiteY4" fmla="*/ 689362 h 765958"/>
                <a:gd name="connsiteX5" fmla="*/ 4291474 w 4368070"/>
                <a:gd name="connsiteY5" fmla="*/ 765958 h 765958"/>
                <a:gd name="connsiteX6" fmla="*/ 76596 w 4368070"/>
                <a:gd name="connsiteY6" fmla="*/ 765958 h 765958"/>
                <a:gd name="connsiteX7" fmla="*/ 0 w 4368070"/>
                <a:gd name="connsiteY7" fmla="*/ 689362 h 765958"/>
                <a:gd name="connsiteX8" fmla="*/ 0 w 4368070"/>
                <a:gd name="connsiteY8" fmla="*/ 76596 h 7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070" h="765958">
                  <a:moveTo>
                    <a:pt x="0" y="76596"/>
                  </a:moveTo>
                  <a:cubicBezTo>
                    <a:pt x="0" y="34293"/>
                    <a:pt x="34293" y="0"/>
                    <a:pt x="76596" y="0"/>
                  </a:cubicBezTo>
                  <a:lnTo>
                    <a:pt x="4291474" y="0"/>
                  </a:lnTo>
                  <a:cubicBezTo>
                    <a:pt x="4333777" y="0"/>
                    <a:pt x="4368070" y="34293"/>
                    <a:pt x="4368070" y="76596"/>
                  </a:cubicBezTo>
                  <a:lnTo>
                    <a:pt x="4368070" y="689362"/>
                  </a:lnTo>
                  <a:cubicBezTo>
                    <a:pt x="4368070" y="731665"/>
                    <a:pt x="4333777" y="765958"/>
                    <a:pt x="4291474" y="765958"/>
                  </a:cubicBezTo>
                  <a:lnTo>
                    <a:pt x="76596" y="765958"/>
                  </a:lnTo>
                  <a:cubicBezTo>
                    <a:pt x="34293" y="765958"/>
                    <a:pt x="0" y="731665"/>
                    <a:pt x="0" y="689362"/>
                  </a:cubicBezTo>
                  <a:lnTo>
                    <a:pt x="0" y="7659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254" tIns="106254" rIns="106254" bIns="106254" numCol="1" spcCol="1270" anchor="ctr" anchorCtr="0">
              <a:noAutofit/>
            </a:bodyPr>
            <a:lstStyle/>
            <a:p>
              <a:pPr lvl="0" algn="ctr" defTabSz="977900">
                <a:lnSpc>
                  <a:spcPct val="90000"/>
                </a:lnSpc>
                <a:spcBef>
                  <a:spcPct val="0"/>
                </a:spcBef>
                <a:spcAft>
                  <a:spcPct val="35000"/>
                </a:spcAft>
              </a:pPr>
              <a:r>
                <a:rPr lang="zh-TW" altLang="en-US" sz="2200" b="0" i="0" kern="1200" dirty="0" smtClean="0"/>
                <a:t>嘉靖四十四年終得進士（</a:t>
              </a:r>
              <a:r>
                <a:rPr lang="en-US" altLang="zh-TW" sz="2200" b="0" i="0" kern="1200" dirty="0" smtClean="0"/>
                <a:t>1565</a:t>
              </a:r>
              <a:r>
                <a:rPr lang="zh-TW" altLang="en-US" sz="2200" b="0" i="0" kern="1200" dirty="0" smtClean="0"/>
                <a:t>）</a:t>
              </a:r>
              <a:endParaRPr lang="zh-TW" altLang="en-US" sz="2200" kern="1200" dirty="0"/>
            </a:p>
          </p:txBody>
        </p:sp>
        <p:sp>
          <p:nvSpPr>
            <p:cNvPr id="30" name="手繪多邊形 29"/>
            <p:cNvSpPr/>
            <p:nvPr/>
          </p:nvSpPr>
          <p:spPr>
            <a:xfrm>
              <a:off x="9336648" y="5356823"/>
              <a:ext cx="532606" cy="443839"/>
            </a:xfrm>
            <a:custGeom>
              <a:avLst/>
              <a:gdLst>
                <a:gd name="connsiteX0" fmla="*/ 0 w 443838"/>
                <a:gd name="connsiteY0" fmla="*/ 106521 h 532605"/>
                <a:gd name="connsiteX1" fmla="*/ 221919 w 443838"/>
                <a:gd name="connsiteY1" fmla="*/ 106521 h 532605"/>
                <a:gd name="connsiteX2" fmla="*/ 221919 w 443838"/>
                <a:gd name="connsiteY2" fmla="*/ 0 h 532605"/>
                <a:gd name="connsiteX3" fmla="*/ 443838 w 443838"/>
                <a:gd name="connsiteY3" fmla="*/ 266303 h 532605"/>
                <a:gd name="connsiteX4" fmla="*/ 221919 w 443838"/>
                <a:gd name="connsiteY4" fmla="*/ 532605 h 532605"/>
                <a:gd name="connsiteX5" fmla="*/ 221919 w 443838"/>
                <a:gd name="connsiteY5" fmla="*/ 426084 h 532605"/>
                <a:gd name="connsiteX6" fmla="*/ 0 w 443838"/>
                <a:gd name="connsiteY6" fmla="*/ 426084 h 532605"/>
                <a:gd name="connsiteX7" fmla="*/ 0 w 443838"/>
                <a:gd name="connsiteY7" fmla="*/ 106521 h 53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38" h="532605">
                  <a:moveTo>
                    <a:pt x="355070" y="1"/>
                  </a:moveTo>
                  <a:lnTo>
                    <a:pt x="355070" y="266303"/>
                  </a:lnTo>
                  <a:lnTo>
                    <a:pt x="443838" y="266303"/>
                  </a:lnTo>
                  <a:lnTo>
                    <a:pt x="221919" y="532604"/>
                  </a:lnTo>
                  <a:lnTo>
                    <a:pt x="0" y="266303"/>
                  </a:lnTo>
                  <a:lnTo>
                    <a:pt x="88768" y="266303"/>
                  </a:lnTo>
                  <a:lnTo>
                    <a:pt x="88768" y="1"/>
                  </a:lnTo>
                  <a:lnTo>
                    <a:pt x="355070" y="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522" tIns="1" rIns="106521" bIns="133151" numCol="1" spcCol="1270" anchor="ctr" anchorCtr="0">
              <a:noAutofit/>
            </a:bodyPr>
            <a:lstStyle/>
            <a:p>
              <a:pPr lvl="0" algn="ctr" defTabSz="977900">
                <a:lnSpc>
                  <a:spcPct val="90000"/>
                </a:lnSpc>
                <a:spcBef>
                  <a:spcPct val="0"/>
                </a:spcBef>
                <a:spcAft>
                  <a:spcPct val="35000"/>
                </a:spcAft>
              </a:pPr>
              <a:endParaRPr lang="zh-TW" altLang="en-US" sz="2200" kern="1200"/>
            </a:p>
          </p:txBody>
        </p:sp>
        <p:sp>
          <p:nvSpPr>
            <p:cNvPr id="31" name="手繪多邊形 30"/>
            <p:cNvSpPr/>
            <p:nvPr/>
          </p:nvSpPr>
          <p:spPr>
            <a:xfrm>
              <a:off x="7418916" y="5874635"/>
              <a:ext cx="4368070" cy="714283"/>
            </a:xfrm>
            <a:custGeom>
              <a:avLst/>
              <a:gdLst>
                <a:gd name="connsiteX0" fmla="*/ 0 w 4368070"/>
                <a:gd name="connsiteY0" fmla="*/ 71428 h 714283"/>
                <a:gd name="connsiteX1" fmla="*/ 71428 w 4368070"/>
                <a:gd name="connsiteY1" fmla="*/ 0 h 714283"/>
                <a:gd name="connsiteX2" fmla="*/ 4296642 w 4368070"/>
                <a:gd name="connsiteY2" fmla="*/ 0 h 714283"/>
                <a:gd name="connsiteX3" fmla="*/ 4368070 w 4368070"/>
                <a:gd name="connsiteY3" fmla="*/ 71428 h 714283"/>
                <a:gd name="connsiteX4" fmla="*/ 4368070 w 4368070"/>
                <a:gd name="connsiteY4" fmla="*/ 642855 h 714283"/>
                <a:gd name="connsiteX5" fmla="*/ 4296642 w 4368070"/>
                <a:gd name="connsiteY5" fmla="*/ 714283 h 714283"/>
                <a:gd name="connsiteX6" fmla="*/ 71428 w 4368070"/>
                <a:gd name="connsiteY6" fmla="*/ 714283 h 714283"/>
                <a:gd name="connsiteX7" fmla="*/ 0 w 4368070"/>
                <a:gd name="connsiteY7" fmla="*/ 642855 h 714283"/>
                <a:gd name="connsiteX8" fmla="*/ 0 w 4368070"/>
                <a:gd name="connsiteY8" fmla="*/ 71428 h 7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070" h="714283">
                  <a:moveTo>
                    <a:pt x="0" y="71428"/>
                  </a:moveTo>
                  <a:cubicBezTo>
                    <a:pt x="0" y="31979"/>
                    <a:pt x="31979" y="0"/>
                    <a:pt x="71428" y="0"/>
                  </a:cubicBezTo>
                  <a:lnTo>
                    <a:pt x="4296642" y="0"/>
                  </a:lnTo>
                  <a:cubicBezTo>
                    <a:pt x="4336091" y="0"/>
                    <a:pt x="4368070" y="31979"/>
                    <a:pt x="4368070" y="71428"/>
                  </a:cubicBezTo>
                  <a:lnTo>
                    <a:pt x="4368070" y="642855"/>
                  </a:lnTo>
                  <a:cubicBezTo>
                    <a:pt x="4368070" y="682304"/>
                    <a:pt x="4336091" y="714283"/>
                    <a:pt x="4296642" y="714283"/>
                  </a:cubicBezTo>
                  <a:lnTo>
                    <a:pt x="71428" y="714283"/>
                  </a:lnTo>
                  <a:cubicBezTo>
                    <a:pt x="31979" y="714283"/>
                    <a:pt x="0" y="682304"/>
                    <a:pt x="0" y="642855"/>
                  </a:cubicBezTo>
                  <a:lnTo>
                    <a:pt x="0" y="71428"/>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4741" tIns="104741" rIns="104741" bIns="10474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200" b="0" i="0" kern="1200" dirty="0" smtClean="0"/>
                <a:t>隆慶五年正月十三日去世（</a:t>
              </a:r>
              <a:r>
                <a:rPr lang="en-US" altLang="zh-TW" sz="2200" b="0" i="0" kern="1200" dirty="0" smtClean="0"/>
                <a:t>1571</a:t>
              </a:r>
              <a:r>
                <a:rPr lang="zh-TW" altLang="en-US" sz="2200" b="0" i="0" kern="1200" dirty="0" smtClean="0"/>
                <a:t>）</a:t>
              </a:r>
              <a:endParaRPr lang="zh-TW" altLang="en-US" sz="2200" kern="1200" dirty="0"/>
            </a:p>
          </p:txBody>
        </p:sp>
      </p:grpSp>
    </p:spTree>
    <p:extLst>
      <p:ext uri="{BB962C8B-B14F-4D97-AF65-F5344CB8AC3E}">
        <p14:creationId xmlns:p14="http://schemas.microsoft.com/office/powerpoint/2010/main" val="414422555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latin typeface="微軟正黑體 Light" panose="020B0304030504040204" pitchFamily="34" charset="-120"/>
                <a:ea typeface="微軟正黑體 Light" panose="020B0304030504040204" pitchFamily="34" charset="-120"/>
                <a:cs typeface="微軟正黑體 Light" panose="020B0304030504040204" pitchFamily="34" charset="-120"/>
              </a:rPr>
              <a:t>有光的文學風格</a:t>
            </a:r>
            <a:endParaRPr lang="zh-TW" altLang="en-US" sz="5400" dirty="0"/>
          </a:p>
        </p:txBody>
      </p:sp>
      <p:sp>
        <p:nvSpPr>
          <p:cNvPr id="3" name="內容版面配置區 2"/>
          <p:cNvSpPr>
            <a:spLocks noGrp="1"/>
          </p:cNvSpPr>
          <p:nvPr>
            <p:ph sz="half" idx="1"/>
          </p:nvPr>
        </p:nvSpPr>
        <p:spPr>
          <a:xfrm>
            <a:off x="838200" y="1690688"/>
            <a:ext cx="5089071" cy="5167312"/>
          </a:xfrm>
        </p:spPr>
        <p:txBody>
          <a:bodyPr>
            <a:normAutofit fontScale="92500" lnSpcReduction="10000"/>
          </a:bodyPr>
          <a:lstStyle/>
          <a:p>
            <a:pPr marL="0" indent="0" algn="ctr">
              <a:buNone/>
            </a:pPr>
            <a:r>
              <a:rPr lang="en-US" altLang="zh-TW" sz="3200" b="1" dirty="0">
                <a:latin typeface="新細明體" panose="02020500000000000000" pitchFamily="18" charset="-120"/>
              </a:rPr>
              <a:t>【</a:t>
            </a:r>
            <a:r>
              <a:rPr lang="zh-TW" altLang="en-US" sz="3200" b="1" dirty="0" smtClean="0"/>
              <a:t>生活小品文</a:t>
            </a:r>
            <a:r>
              <a:rPr lang="en-US" altLang="zh-TW" sz="3200" b="1" dirty="0">
                <a:latin typeface="新細明體" panose="02020500000000000000" pitchFamily="18" charset="-120"/>
              </a:rPr>
              <a:t>】</a:t>
            </a:r>
          </a:p>
          <a:p>
            <a:pPr>
              <a:lnSpc>
                <a:spcPct val="110000"/>
              </a:lnSpc>
              <a:spcBef>
                <a:spcPts val="500"/>
              </a:spcBef>
            </a:pPr>
            <a:r>
              <a:rPr lang="zh-TW" altLang="zh-TW" dirty="0" smtClean="0"/>
              <a:t>篇幅短小</a:t>
            </a:r>
            <a:endParaRPr lang="en-US" altLang="zh-TW" dirty="0" smtClean="0"/>
          </a:p>
          <a:p>
            <a:pPr>
              <a:lnSpc>
                <a:spcPct val="110000"/>
              </a:lnSpc>
              <a:spcBef>
                <a:spcPts val="500"/>
              </a:spcBef>
            </a:pPr>
            <a:r>
              <a:rPr lang="zh-TW" altLang="zh-TW" dirty="0" smtClean="0"/>
              <a:t>描繪日常生活</a:t>
            </a:r>
            <a:r>
              <a:rPr lang="zh-TW" altLang="en-US" dirty="0" smtClean="0"/>
              <a:t>，</a:t>
            </a:r>
            <a:r>
              <a:rPr lang="zh-TW" altLang="zh-TW" dirty="0" smtClean="0"/>
              <a:t>刻畫細膩生動</a:t>
            </a:r>
            <a:r>
              <a:rPr lang="zh-TW" altLang="en-US" dirty="0" smtClean="0"/>
              <a:t>、</a:t>
            </a:r>
            <a:r>
              <a:rPr lang="zh-TW" altLang="zh-TW" dirty="0" smtClean="0"/>
              <a:t>情真意切</a:t>
            </a:r>
            <a:r>
              <a:rPr lang="zh-TW" altLang="en-US" dirty="0" smtClean="0"/>
              <a:t>，似</a:t>
            </a:r>
            <a:r>
              <a:rPr lang="zh-TW" altLang="en-US" dirty="0" smtClean="0">
                <a:solidFill>
                  <a:srgbClr val="0070C0"/>
                </a:solidFill>
              </a:rPr>
              <a:t>小說敘述筆法</a:t>
            </a:r>
            <a:endParaRPr lang="en-US" altLang="zh-TW" dirty="0" smtClean="0">
              <a:solidFill>
                <a:srgbClr val="0070C0"/>
              </a:solidFill>
            </a:endParaRPr>
          </a:p>
          <a:p>
            <a:pPr>
              <a:lnSpc>
                <a:spcPct val="110000"/>
              </a:lnSpc>
              <a:spcBef>
                <a:spcPts val="500"/>
              </a:spcBef>
            </a:pPr>
            <a:r>
              <a:rPr lang="en-US" altLang="zh-TW" dirty="0" smtClean="0"/>
              <a:t>Ex.</a:t>
            </a:r>
            <a:r>
              <a:rPr lang="zh-TW" altLang="zh-TW" dirty="0" smtClean="0"/>
              <a:t>《項脊軒志》</a:t>
            </a:r>
            <a:r>
              <a:rPr lang="zh-TW" altLang="en-US" dirty="0" smtClean="0"/>
              <a:t>、</a:t>
            </a:r>
            <a:r>
              <a:rPr lang="zh-TW" altLang="zh-TW" dirty="0" smtClean="0"/>
              <a:t>《寒花葬志》</a:t>
            </a:r>
            <a:endParaRPr lang="en-US" altLang="zh-TW" dirty="0" smtClean="0"/>
          </a:p>
          <a:p>
            <a:pPr>
              <a:lnSpc>
                <a:spcPct val="110000"/>
              </a:lnSpc>
              <a:spcBef>
                <a:spcPts val="500"/>
              </a:spcBef>
            </a:pPr>
            <a:r>
              <a:rPr kumimoji="0" lang="zh-TW" altLang="zh-TW" b="0" i="0" u="none" strike="noStrike" cap="none" normalizeH="0" baseline="0" dirty="0" smtClean="0">
                <a:ln>
                  <a:noFill/>
                </a:ln>
                <a:effectLst/>
                <a:latin typeface="Arial" panose="020B0604020202020204" pitchFamily="34" charset="0"/>
                <a:cs typeface="Arial" panose="020B0604020202020204" pitchFamily="34" charset="0"/>
              </a:rPr>
              <a:t>王錫爵</a:t>
            </a:r>
            <a:r>
              <a:rPr kumimoji="0" lang="zh-TW" altLang="en-US" b="0" i="0" u="none" strike="noStrike" cap="none" normalizeH="0" baseline="0" dirty="0" smtClean="0">
                <a:ln>
                  <a:noFill/>
                </a:ln>
                <a:effectLst/>
                <a:latin typeface="Arial" panose="020B0604020202020204" pitchFamily="34" charset="0"/>
                <a:cs typeface="Arial" panose="020B0604020202020204" pitchFamily="34" charset="0"/>
              </a:rPr>
              <a:t>的</a:t>
            </a:r>
            <a:r>
              <a:rPr kumimoji="0" lang="zh-TW" altLang="zh-TW" b="0" i="0" u="none" strike="noStrike" cap="none" normalizeH="0" baseline="0" dirty="0" smtClean="0">
                <a:ln>
                  <a:noFill/>
                </a:ln>
                <a:effectLst/>
                <a:latin typeface="Arial" panose="020B0604020202020204" pitchFamily="34" charset="0"/>
                <a:cs typeface="Arial" panose="020B0604020202020204" pitchFamily="34" charset="0"/>
              </a:rPr>
              <a:t>《歸公墓志銘》</a:t>
            </a:r>
            <a:r>
              <a:rPr kumimoji="0" lang="zh-TW" altLang="en-US" b="0" i="0" u="none" strike="noStrike" cap="none" normalizeH="0" baseline="0" dirty="0" smtClean="0">
                <a:ln>
                  <a:noFill/>
                </a:ln>
                <a:effectLst/>
                <a:latin typeface="Arial" panose="020B0604020202020204" pitchFamily="34" charset="0"/>
                <a:cs typeface="Arial" panose="020B0604020202020204" pitchFamily="34" charset="0"/>
              </a:rPr>
              <a:t>：</a:t>
            </a:r>
            <a:r>
              <a:rPr kumimoji="0" lang="zh-TW" altLang="en-US" b="0" i="0" u="none" strike="noStrike" cap="none" normalizeH="0" baseline="0" dirty="0" smtClean="0">
                <a:ln>
                  <a:noFill/>
                </a:ln>
                <a:effectLst/>
                <a:latin typeface="標楷體" panose="03000509000000000000" pitchFamily="65" charset="-120"/>
                <a:ea typeface="標楷體" panose="03000509000000000000" pitchFamily="65" charset="-120"/>
                <a:cs typeface="Arial" panose="020B0604020202020204" pitchFamily="34" charset="0"/>
              </a:rPr>
              <a:t>「</a:t>
            </a:r>
            <a:r>
              <a:rPr lang="zh-TW" altLang="zh-TW" dirty="0" smtClean="0"/>
              <a:t>無意中感人，而歡愉慘惻之思，溢於言語之外</a:t>
            </a:r>
            <a:r>
              <a:rPr kumimoji="0" lang="zh-TW" altLang="en-US" b="0" i="0" u="none" strike="noStrike" cap="none" normalizeH="0" baseline="0" dirty="0" smtClean="0">
                <a:ln>
                  <a:noFill/>
                </a:ln>
                <a:effectLst/>
                <a:latin typeface="標楷體" panose="03000509000000000000" pitchFamily="65" charset="-120"/>
                <a:ea typeface="標楷體" panose="03000509000000000000" pitchFamily="65" charset="-120"/>
                <a:cs typeface="Arial" panose="020B0604020202020204" pitchFamily="34" charset="0"/>
              </a:rPr>
              <a:t>」</a:t>
            </a:r>
            <a:endParaRPr kumimoji="0" lang="en-US" altLang="zh-TW" b="0" i="0" u="none" strike="noStrike" cap="none" normalizeH="0" baseline="0" dirty="0" smtClean="0">
              <a:ln>
                <a:noFill/>
              </a:ln>
              <a:effectLst/>
              <a:latin typeface="標楷體" panose="03000509000000000000" pitchFamily="65" charset="-120"/>
              <a:ea typeface="標楷體" panose="03000509000000000000" pitchFamily="65" charset="-120"/>
              <a:cs typeface="Arial" panose="020B0604020202020204" pitchFamily="34" charset="0"/>
            </a:endParaRPr>
          </a:p>
          <a:p>
            <a:pPr>
              <a:lnSpc>
                <a:spcPct val="110000"/>
              </a:lnSpc>
              <a:spcBef>
                <a:spcPts val="500"/>
              </a:spcBef>
            </a:pPr>
            <a:r>
              <a:rPr lang="zh-TW" altLang="zh-TW" dirty="0"/>
              <a:t>黃宗</a:t>
            </a:r>
            <a:r>
              <a:rPr lang="zh-TW" altLang="zh-TW" dirty="0" smtClean="0"/>
              <a:t>羲：</a:t>
            </a:r>
            <a:r>
              <a:rPr lang="zh-TW" altLang="zh-TW" dirty="0"/>
              <a:t>「予讀震川文之為女婦者，一往深情，每以一二細事見之，使人欲涕。」</a:t>
            </a:r>
            <a:endParaRPr kumimoji="0" lang="zh-TW" altLang="zh-TW" b="0" i="0" u="none" strike="noStrike" cap="none" normalizeH="0" baseline="0" dirty="0" smtClean="0">
              <a:ln>
                <a:noFill/>
              </a:ln>
              <a:effectLst/>
              <a:latin typeface="Arial" panose="020B0604020202020204" pitchFamily="34" charset="0"/>
            </a:endParaRPr>
          </a:p>
          <a:p>
            <a:endParaRPr lang="en-US" altLang="zh-TW" dirty="0" smtClean="0"/>
          </a:p>
          <a:p>
            <a:endParaRPr lang="zh-TW" altLang="en-US" dirty="0"/>
          </a:p>
        </p:txBody>
      </p:sp>
      <p:sp>
        <p:nvSpPr>
          <p:cNvPr id="4" name="內容版面配置區 3"/>
          <p:cNvSpPr>
            <a:spLocks noGrp="1"/>
          </p:cNvSpPr>
          <p:nvPr>
            <p:ph sz="half" idx="2"/>
          </p:nvPr>
        </p:nvSpPr>
        <p:spPr>
          <a:xfrm>
            <a:off x="6335486" y="1690688"/>
            <a:ext cx="5018314" cy="4693783"/>
          </a:xfrm>
        </p:spPr>
        <p:txBody>
          <a:bodyPr>
            <a:normAutofit fontScale="92500" lnSpcReduction="10000"/>
          </a:bodyPr>
          <a:lstStyle/>
          <a:p>
            <a:pPr marL="0" indent="0" algn="ctr">
              <a:buNone/>
            </a:pPr>
            <a:r>
              <a:rPr lang="en-US" altLang="zh-TW" sz="3200" b="1" dirty="0" smtClean="0">
                <a:latin typeface="新細明體" panose="02020500000000000000" pitchFamily="18" charset="-120"/>
              </a:rPr>
              <a:t>【</a:t>
            </a:r>
            <a:r>
              <a:rPr lang="zh-TW" altLang="en-US" sz="3200" b="1" dirty="0" smtClean="0">
                <a:latin typeface="新細明體" panose="02020500000000000000" pitchFamily="18" charset="-120"/>
              </a:rPr>
              <a:t>寫實文章</a:t>
            </a:r>
            <a:r>
              <a:rPr lang="en-US" altLang="zh-TW" sz="3200" b="1" dirty="0" smtClean="0">
                <a:latin typeface="新細明體" panose="02020500000000000000" pitchFamily="18" charset="-120"/>
              </a:rPr>
              <a:t>】</a:t>
            </a:r>
            <a:endParaRPr lang="zh-TW" altLang="zh-TW" sz="3200" b="1" dirty="0" smtClean="0"/>
          </a:p>
          <a:p>
            <a:pPr>
              <a:lnSpc>
                <a:spcPct val="120000"/>
              </a:lnSpc>
            </a:pPr>
            <a:r>
              <a:rPr lang="zh-TW" altLang="en-US" dirty="0" smtClean="0">
                <a:latin typeface="新細明體" panose="02020500000000000000" pitchFamily="18" charset="-120"/>
              </a:rPr>
              <a:t>少數文章</a:t>
            </a:r>
            <a:r>
              <a:rPr lang="zh-TW" altLang="en-US" dirty="0" smtClean="0"/>
              <a:t>反映民生疾苦，</a:t>
            </a:r>
            <a:r>
              <a:rPr lang="zh-TW" altLang="zh-TW" dirty="0" smtClean="0"/>
              <a:t>描繪當時人民受倭寇所苦情狀</a:t>
            </a:r>
            <a:r>
              <a:rPr lang="zh-TW" altLang="en-US" dirty="0" smtClean="0"/>
              <a:t>。</a:t>
            </a:r>
            <a:endParaRPr lang="en-US" altLang="zh-TW" dirty="0" smtClean="0"/>
          </a:p>
          <a:p>
            <a:pPr>
              <a:lnSpc>
                <a:spcPct val="120000"/>
              </a:lnSpc>
            </a:pPr>
            <a:r>
              <a:rPr lang="en-US" altLang="zh-TW" dirty="0" smtClean="0"/>
              <a:t>Ex. </a:t>
            </a:r>
            <a:r>
              <a:rPr lang="zh-TW" altLang="zh-TW" dirty="0" smtClean="0"/>
              <a:t>《備倭事略》《崑山縣倭寇始末書》</a:t>
            </a:r>
            <a:endParaRPr lang="zh-TW" altLang="en-US" dirty="0"/>
          </a:p>
        </p:txBody>
      </p:sp>
      <p:sp>
        <p:nvSpPr>
          <p:cNvPr id="5" name="Rectangle 1"/>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9240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latin typeface="微軟正黑體 Light" panose="020B0304030504040204" pitchFamily="34" charset="-120"/>
                <a:ea typeface="微軟正黑體 Light" panose="020B0304030504040204" pitchFamily="34" charset="-120"/>
                <a:cs typeface="微軟正黑體 Light" panose="020B0304030504040204" pitchFamily="34" charset="-120"/>
              </a:rPr>
              <a:t>有光的評價與影響</a:t>
            </a:r>
            <a:endParaRPr lang="zh-TW" altLang="en-US" sz="5400" dirty="0">
              <a:latin typeface="微軟正黑體 Light" panose="020B0304030504040204" pitchFamily="34" charset="-120"/>
              <a:ea typeface="微軟正黑體 Light" panose="020B0304030504040204" pitchFamily="34" charset="-120"/>
              <a:cs typeface="微軟正黑體 Light" panose="020B0304030504040204" pitchFamily="34" charset="-120"/>
            </a:endParaRPr>
          </a:p>
        </p:txBody>
      </p:sp>
      <p:sp>
        <p:nvSpPr>
          <p:cNvPr id="3" name="內容版面配置區 2"/>
          <p:cNvSpPr>
            <a:spLocks noGrp="1"/>
          </p:cNvSpPr>
          <p:nvPr>
            <p:ph idx="1"/>
          </p:nvPr>
        </p:nvSpPr>
        <p:spPr/>
        <p:txBody>
          <a:bodyPr>
            <a:normAutofit/>
          </a:bodyPr>
          <a:lstStyle/>
          <a:p>
            <a:r>
              <a:rPr lang="zh-TW" altLang="zh-TW" dirty="0" smtClean="0"/>
              <a:t>王世貞認為</a:t>
            </a:r>
            <a:r>
              <a:rPr lang="zh-TW" altLang="zh-TW" dirty="0"/>
              <a:t>歸有</a:t>
            </a:r>
            <a:r>
              <a:rPr lang="zh-TW" altLang="zh-TW" dirty="0" smtClean="0"/>
              <a:t>光</a:t>
            </a:r>
            <a:r>
              <a:rPr lang="zh-TW" altLang="en-US" dirty="0" smtClean="0"/>
              <a:t>之文</a:t>
            </a:r>
            <a:r>
              <a:rPr lang="zh-TW" altLang="zh-TW" dirty="0" smtClean="0"/>
              <a:t>可</a:t>
            </a:r>
            <a:r>
              <a:rPr lang="zh-TW" altLang="zh-TW" b="1" dirty="0"/>
              <a:t>與</a:t>
            </a:r>
            <a:r>
              <a:rPr lang="en-US" altLang="zh-TW" b="1" dirty="0" err="1"/>
              <a:t>韓愈</a:t>
            </a:r>
            <a:r>
              <a:rPr lang="zh-TW" altLang="zh-TW" b="1" dirty="0"/>
              <a:t>、</a:t>
            </a:r>
            <a:r>
              <a:rPr lang="en-US" altLang="zh-TW" b="1" dirty="0" err="1"/>
              <a:t>歐陽修</a:t>
            </a:r>
            <a:r>
              <a:rPr lang="zh-TW" altLang="zh-TW" b="1" dirty="0"/>
              <a:t>相提並論</a:t>
            </a:r>
            <a:r>
              <a:rPr lang="zh-TW" altLang="zh-TW" dirty="0" smtClean="0"/>
              <a:t>。</a:t>
            </a:r>
            <a:endParaRPr lang="en-US" altLang="zh-TW" dirty="0" smtClean="0"/>
          </a:p>
          <a:p>
            <a:pPr marL="0" indent="0">
              <a:buNone/>
            </a:pPr>
            <a:endParaRPr lang="en-US" altLang="zh-TW" dirty="0" smtClean="0"/>
          </a:p>
          <a:p>
            <a:r>
              <a:rPr lang="zh-TW" altLang="zh-TW" dirty="0" smtClean="0"/>
              <a:t>文章風格</a:t>
            </a:r>
            <a:r>
              <a:rPr lang="zh-TW" altLang="zh-TW" dirty="0" smtClean="0">
                <a:solidFill>
                  <a:srgbClr val="0070C0"/>
                </a:solidFill>
              </a:rPr>
              <a:t>繼承司馬遷跟唐宋八大家</a:t>
            </a:r>
            <a:r>
              <a:rPr lang="zh-TW" altLang="zh-TW" dirty="0" smtClean="0"/>
              <a:t>，並影響了後來的桐城派。</a:t>
            </a:r>
            <a:endParaRPr lang="en-US" altLang="zh-TW" dirty="0" smtClean="0"/>
          </a:p>
          <a:p>
            <a:endParaRPr lang="en-US" altLang="zh-TW" dirty="0"/>
          </a:p>
          <a:p>
            <a:endParaRPr lang="en-US" altLang="zh-TW" dirty="0" smtClean="0"/>
          </a:p>
          <a:p>
            <a:endParaRPr lang="en-US" altLang="zh-TW" dirty="0"/>
          </a:p>
          <a:p>
            <a:pPr marL="0" indent="0">
              <a:buNone/>
            </a:pPr>
            <a:r>
              <a:rPr lang="en-US" altLang="zh-TW" dirty="0"/>
              <a:t> </a:t>
            </a:r>
            <a:endParaRPr lang="zh-TW" altLang="zh-TW" dirty="0"/>
          </a:p>
          <a:p>
            <a:endParaRPr lang="zh-TW" altLang="en-US" dirty="0"/>
          </a:p>
        </p:txBody>
      </p:sp>
    </p:spTree>
    <p:extLst>
      <p:ext uri="{BB962C8B-B14F-4D97-AF65-F5344CB8AC3E}">
        <p14:creationId xmlns:p14="http://schemas.microsoft.com/office/powerpoint/2010/main" val="333606463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nvSpPr>
        <p:spPr>
          <a:xfrm>
            <a:off x="424543" y="228600"/>
            <a:ext cx="11430001" cy="6629400"/>
          </a:xfrm>
          <a:prstGeom prst="rect">
            <a:avLst/>
          </a:prstGeom>
        </p:spPr>
        <p:txBody>
          <a:bodyPr vert="eaVert" wrap="square" lIns="91440" tIns="45720" rIns="91440" bIns="45720" rtlCol="0">
            <a:noAutofit/>
          </a:bodyPr>
          <a:lstStyle/>
          <a:p>
            <a:pPr>
              <a:lnSpc>
                <a:spcPct val="90000"/>
              </a:lnSpc>
              <a:spcBef>
                <a:spcPts val="1000"/>
              </a:spcBef>
              <a:spcAft>
                <a:spcPts val="0"/>
              </a:spcAft>
            </a:pPr>
            <a:r>
              <a:rPr lang="en-US" sz="28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指婢女寒花</a:t>
            </a:r>
            <a:r>
              <a:rPr lang="zh-TW" sz="2600" kern="1200" dirty="0">
                <a:solidFill>
                  <a:srgbClr val="000000"/>
                </a:solidFill>
                <a:effectLst/>
                <a:latin typeface="新細明體" panose="02020500000000000000" pitchFamily="18" charset="-120"/>
                <a:ea typeface="Calibri" panose="020F0502020204030204" pitchFamily="34" charset="0"/>
                <a:cs typeface="Times New Roman" panose="02020603050405020304" pitchFamily="18" charset="0"/>
              </a:rPr>
              <a:t> </a:t>
            </a:r>
            <a:r>
              <a:rPr lang="en-US" sz="26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r>
              <a:rPr lang="zh-TW" sz="26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陪嫁來的婢女</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3600" kern="1200" dirty="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婢</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魏孺人</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媵</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也</a:t>
            </a:r>
            <a:r>
              <a:rPr lang="zh-TW" sz="28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24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歸有光的元配夫人</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嘉靖丁酉 五月四日 死，葬</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虛丘</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28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r>
              <a:rPr lang="zh-TW" sz="26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荒蕪的地方</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事</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我而</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不卒</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，命</a:t>
            </a:r>
            <a:r>
              <a:rPr lang="zh-TW" sz="3600" kern="1200" dirty="0">
                <a:solidFill>
                  <a:srgbClr val="00B050"/>
                </a:solidFill>
                <a:effectLst/>
                <a:latin typeface="新細明體" panose="02020500000000000000" pitchFamily="18" charset="-120"/>
                <a:ea typeface="標楷體" panose="03000509000000000000" pitchFamily="65" charset="-120"/>
                <a:cs typeface="Times New Roman" panose="02020603050405020304" pitchFamily="18" charset="0"/>
              </a:rPr>
              <a:t>也夫</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侍奉</a:t>
            </a:r>
            <a:r>
              <a:rPr lang="en-US"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終止</a:t>
            </a:r>
            <a:r>
              <a:rPr lang="en-US"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altLang="en-US" sz="2600" kern="12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400" kern="1200" dirty="0" smtClean="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語氣詞</a:t>
            </a:r>
            <a:r>
              <a:rPr lang="zh-TW" sz="2400" kern="12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無義</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2400" kern="12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altLang="en-US" sz="2400" kern="1200" dirty="0" smtClean="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400" kern="1200" dirty="0" smtClean="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並排</a:t>
            </a:r>
            <a:r>
              <a:rPr lang="zh-TW" sz="2400" kern="12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使用，加重語氣</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婢初媵時，年十歲，垂雙鬟，</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曳深綠布裳。</a:t>
            </a:r>
            <a:r>
              <a:rPr lang="en-US"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en-US" sz="3600" kern="1200" dirty="0" smtClean="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一日，天寒，爇火煮</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荸薺</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熟，婢削之盈</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甌</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a:t>
            </a:r>
            <a:r>
              <a:rPr lang="en-US"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en-US" sz="3600" kern="1200" dirty="0" smtClean="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zh-TW" sz="2600" kern="1200" dirty="0" smtClean="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可</a:t>
            </a: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食用植物</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2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盆盂類瓦器</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余入自外，取食之；婢持去，不與。魏孺人笑之。</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孺人每令婢倚几旁飯，</a:t>
            </a:r>
            <a:r>
              <a:rPr lang="zh-TW" sz="36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即</a:t>
            </a: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飯，目</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30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r>
              <a:rPr lang="en-US" sz="3000" kern="1200" dirty="0" smtClean="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r>
              <a:rPr lang="zh-TW" sz="2600" kern="1200" dirty="0" smtClean="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當</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zh-TW" sz="3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眶冉冉動。孺人又指予以為笑。</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a:p>
            <a:pPr>
              <a:lnSpc>
                <a:spcPct val="90000"/>
              </a:lnSpc>
              <a:spcBef>
                <a:spcPts val="1000"/>
              </a:spcBef>
              <a:spcAft>
                <a:spcPts val="0"/>
              </a:spcAft>
            </a:pPr>
            <a:r>
              <a:rPr lang="en-US" sz="3500" kern="1200" dirty="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zh-TW" sz="35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回思是時，</a:t>
            </a:r>
            <a:r>
              <a:rPr lang="zh-TW" sz="35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奄忽</a:t>
            </a:r>
            <a:r>
              <a:rPr lang="zh-TW" sz="35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便已十年。</a:t>
            </a:r>
            <a:r>
              <a:rPr lang="zh-TW" sz="3500" u="sng"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吁</a:t>
            </a:r>
            <a:r>
              <a:rPr lang="zh-TW" sz="35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，可悲也已！</a:t>
            </a:r>
            <a:r>
              <a:rPr lang="en-US" sz="35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en-US" sz="3500" kern="1200" dirty="0" smtClean="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  </a:t>
            </a:r>
            <a:r>
              <a:rPr lang="zh-TW" sz="2600" kern="1200" dirty="0" smtClean="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忽然</a:t>
            </a:r>
            <a:r>
              <a:rPr lang="en-US" sz="3000" kern="1200" dirty="0" smtClean="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r>
              <a:rPr lang="zh-TW" sz="2600" kern="12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長嘆</a:t>
            </a:r>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34941" t="18455" r="27738" b="58922"/>
          <a:stretch/>
        </p:blipFill>
        <p:spPr>
          <a:xfrm>
            <a:off x="2383968" y="408215"/>
            <a:ext cx="3412673" cy="1159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07005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432376" y="442748"/>
            <a:ext cx="2702474" cy="466281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2700" b="1" dirty="0" smtClean="0">
                <a:solidFill>
                  <a:srgbClr val="0070C0"/>
                </a:solidFill>
              </a:rPr>
              <a:t>本文特點</a:t>
            </a:r>
            <a:r>
              <a:rPr lang="zh-TW" altLang="en-US" sz="2700" b="1" dirty="0">
                <a:solidFill>
                  <a:srgbClr val="0070C0"/>
                </a:solidFill>
              </a:rPr>
              <a:t>：</a:t>
            </a:r>
            <a:endParaRPr lang="en-US" altLang="zh-TW" sz="2700" b="1" dirty="0" smtClean="0">
              <a:solidFill>
                <a:srgbClr val="0070C0"/>
              </a:solidFill>
            </a:endParaRPr>
          </a:p>
          <a:p>
            <a:r>
              <a:rPr lang="en-US" altLang="zh-TW" sz="2700" b="1" dirty="0" smtClean="0">
                <a:solidFill>
                  <a:srgbClr val="0070C0"/>
                </a:solidFill>
              </a:rPr>
              <a:t>1. </a:t>
            </a:r>
            <a:r>
              <a:rPr lang="zh-TW" altLang="en-US" sz="2700" b="1" dirty="0" smtClean="0">
                <a:solidFill>
                  <a:srgbClr val="0070C0"/>
                </a:solidFill>
              </a:rPr>
              <a:t>感嘆詞多</a:t>
            </a:r>
            <a:endParaRPr lang="en-US" altLang="zh-TW" sz="2700" b="1" dirty="0" smtClean="0">
              <a:solidFill>
                <a:srgbClr val="0070C0"/>
              </a:solidFill>
            </a:endParaRPr>
          </a:p>
          <a:p>
            <a:r>
              <a:rPr lang="en-US" altLang="zh-TW" sz="2700" b="1" dirty="0" smtClean="0">
                <a:solidFill>
                  <a:srgbClr val="0070C0"/>
                </a:solidFill>
              </a:rPr>
              <a:t>→</a:t>
            </a:r>
            <a:r>
              <a:rPr lang="zh-TW" altLang="en-US" sz="2700" b="1" dirty="0" smtClean="0">
                <a:solidFill>
                  <a:srgbClr val="0070C0"/>
                </a:solidFill>
              </a:rPr>
              <a:t>思念傷感之情</a:t>
            </a:r>
            <a:r>
              <a:rPr lang="en-US" altLang="zh-TW" sz="2700" b="1" dirty="0" smtClean="0">
                <a:solidFill>
                  <a:srgbClr val="FFC000"/>
                </a:solidFill>
              </a:rPr>
              <a:t>2. </a:t>
            </a:r>
            <a:r>
              <a:rPr lang="zh-TW" altLang="en-US" sz="2700" b="1" dirty="0" smtClean="0">
                <a:solidFill>
                  <a:srgbClr val="FFC000"/>
                </a:solidFill>
              </a:rPr>
              <a:t>刻劃細膩</a:t>
            </a:r>
            <a:endParaRPr lang="en-US" altLang="zh-TW" sz="2700" b="1" dirty="0" smtClean="0">
              <a:solidFill>
                <a:srgbClr val="FFC000"/>
              </a:solidFill>
            </a:endParaRPr>
          </a:p>
          <a:p>
            <a:pPr marL="514350" indent="-514350">
              <a:buAutoNum type="arabicParenBoth"/>
            </a:pPr>
            <a:r>
              <a:rPr lang="zh-TW" altLang="en-US" sz="2700" b="1" dirty="0" smtClean="0">
                <a:solidFill>
                  <a:srgbClr val="FFC000"/>
                </a:solidFill>
              </a:rPr>
              <a:t>寒花神</a:t>
            </a:r>
            <a:r>
              <a:rPr lang="zh-TW" altLang="en-US" sz="2700" b="1" dirty="0">
                <a:solidFill>
                  <a:srgbClr val="FFC000"/>
                </a:solidFill>
              </a:rPr>
              <a:t>態</a:t>
            </a:r>
            <a:endParaRPr lang="en-US" altLang="zh-TW" sz="2700" b="1" dirty="0">
              <a:solidFill>
                <a:srgbClr val="FFC000"/>
              </a:solidFill>
            </a:endParaRPr>
          </a:p>
          <a:p>
            <a:pPr marL="514350" indent="-514350">
              <a:buAutoNum type="arabicParenBoth"/>
            </a:pPr>
            <a:r>
              <a:rPr lang="zh-TW" altLang="en-US" sz="2700" b="1" dirty="0" smtClean="0">
                <a:solidFill>
                  <a:srgbClr val="FF0000"/>
                </a:solidFill>
              </a:rPr>
              <a:t>與妻情深</a:t>
            </a:r>
            <a:endParaRPr lang="en-US" altLang="zh-TW" sz="2700" b="1" dirty="0" smtClean="0">
              <a:solidFill>
                <a:srgbClr val="FF0000"/>
              </a:solidFill>
            </a:endParaRPr>
          </a:p>
          <a:p>
            <a:pPr marL="457200" indent="-457200">
              <a:buFont typeface="Arial" panose="020B0604020202020204" pitchFamily="34" charset="0"/>
              <a:buChar char="•"/>
            </a:pPr>
            <a:r>
              <a:rPr lang="zh-TW" altLang="en-US" sz="2700" b="1" dirty="0" smtClean="0">
                <a:solidFill>
                  <a:srgbClr val="FF0000"/>
                </a:solidFill>
              </a:rPr>
              <a:t>魏孺人出現多次</a:t>
            </a:r>
            <a:endParaRPr lang="en-US" altLang="zh-TW" sz="2700" b="1" dirty="0" smtClean="0">
              <a:solidFill>
                <a:srgbClr val="FF0000"/>
              </a:solidFill>
            </a:endParaRPr>
          </a:p>
          <a:p>
            <a:pPr marL="457200" indent="-457200">
              <a:buFont typeface="Arial" panose="020B0604020202020204" pitchFamily="34" charset="0"/>
              <a:buChar char="•"/>
            </a:pPr>
            <a:r>
              <a:rPr lang="zh-TW" altLang="en-US" sz="2700" b="1" dirty="0" smtClean="0">
                <a:solidFill>
                  <a:srgbClr val="FF0000"/>
                </a:solidFill>
              </a:rPr>
              <a:t>透過寒花側寫與妻子的親暱時光</a:t>
            </a:r>
            <a:endParaRPr lang="en-US" altLang="zh-TW" sz="2700" b="1" dirty="0" smtClean="0">
              <a:solidFill>
                <a:srgbClr val="FF0000"/>
              </a:solidFill>
            </a:endParaRPr>
          </a:p>
        </p:txBody>
      </p:sp>
      <p:pic>
        <p:nvPicPr>
          <p:cNvPr id="6" name="圖片 5"/>
          <p:cNvPicPr>
            <a:picLocks noChangeAspect="1"/>
          </p:cNvPicPr>
          <p:nvPr/>
        </p:nvPicPr>
        <p:blipFill rotWithShape="1">
          <a:blip r:embed="rId2"/>
          <a:srcRect l="6604" t="2480" r="2289" b="6142"/>
          <a:stretch/>
        </p:blipFill>
        <p:spPr>
          <a:xfrm>
            <a:off x="268013" y="442748"/>
            <a:ext cx="9159766" cy="5993525"/>
          </a:xfrm>
          <a:prstGeom prst="rect">
            <a:avLst/>
          </a:prstGeom>
        </p:spPr>
      </p:pic>
      <p:sp>
        <p:nvSpPr>
          <p:cNvPr id="7" name="橢圓 6"/>
          <p:cNvSpPr/>
          <p:nvPr/>
        </p:nvSpPr>
        <p:spPr>
          <a:xfrm>
            <a:off x="6655673" y="3279229"/>
            <a:ext cx="740980" cy="93279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橢圓 8"/>
          <p:cNvSpPr/>
          <p:nvPr/>
        </p:nvSpPr>
        <p:spPr>
          <a:xfrm>
            <a:off x="638503" y="5428410"/>
            <a:ext cx="740980" cy="804041"/>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 name="橢圓 9"/>
          <p:cNvSpPr/>
          <p:nvPr/>
        </p:nvSpPr>
        <p:spPr>
          <a:xfrm>
            <a:off x="268013" y="1292772"/>
            <a:ext cx="740980" cy="976239"/>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9" name="矩形 18"/>
          <p:cNvSpPr/>
          <p:nvPr/>
        </p:nvSpPr>
        <p:spPr>
          <a:xfrm>
            <a:off x="5424646" y="5770180"/>
            <a:ext cx="1481329" cy="69368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t>稚態可愛</a:t>
            </a:r>
          </a:p>
        </p:txBody>
      </p:sp>
      <p:sp>
        <p:nvSpPr>
          <p:cNvPr id="20" name="矩形 19"/>
          <p:cNvSpPr/>
          <p:nvPr/>
        </p:nvSpPr>
        <p:spPr>
          <a:xfrm>
            <a:off x="882868" y="0"/>
            <a:ext cx="1481959" cy="56688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t>憨態可掬</a:t>
            </a:r>
          </a:p>
        </p:txBody>
      </p:sp>
      <p:cxnSp>
        <p:nvCxnSpPr>
          <p:cNvPr id="24" name="直線接點 23"/>
          <p:cNvCxnSpPr/>
          <p:nvPr/>
        </p:nvCxnSpPr>
        <p:spPr>
          <a:xfrm>
            <a:off x="5580993" y="4631116"/>
            <a:ext cx="21021" cy="108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7" name="直線接點 26"/>
          <p:cNvCxnSpPr/>
          <p:nvPr/>
        </p:nvCxnSpPr>
        <p:spPr>
          <a:xfrm>
            <a:off x="1623848" y="1024759"/>
            <a:ext cx="0" cy="124425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1" name="直線接點 30"/>
          <p:cNvCxnSpPr/>
          <p:nvPr/>
        </p:nvCxnSpPr>
        <p:spPr>
          <a:xfrm>
            <a:off x="3409293" y="4212021"/>
            <a:ext cx="42040" cy="1905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3" name="直線接點 32"/>
          <p:cNvCxnSpPr/>
          <p:nvPr/>
        </p:nvCxnSpPr>
        <p:spPr>
          <a:xfrm>
            <a:off x="3116317" y="566885"/>
            <a:ext cx="5255" cy="457874"/>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5" name="矩形 34"/>
          <p:cNvSpPr/>
          <p:nvPr/>
        </p:nvSpPr>
        <p:spPr>
          <a:xfrm>
            <a:off x="2710668" y="6117021"/>
            <a:ext cx="1481329" cy="69368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smtClean="0"/>
              <a:t>嬌態可噱</a:t>
            </a:r>
            <a:endParaRPr lang="zh-TW" altLang="en-US" sz="2400" b="1" dirty="0"/>
          </a:p>
        </p:txBody>
      </p:sp>
      <p:sp>
        <p:nvSpPr>
          <p:cNvPr id="36" name="圓角矩形 35"/>
          <p:cNvSpPr/>
          <p:nvPr/>
        </p:nvSpPr>
        <p:spPr>
          <a:xfrm>
            <a:off x="2970487" y="1362540"/>
            <a:ext cx="480845" cy="1278230"/>
          </a:xfrm>
          <a:prstGeom prst="roundRect">
            <a:avLst/>
          </a:prstGeom>
          <a:noFill/>
          <a:ln w="5715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37" name="圓角矩形 36"/>
          <p:cNvSpPr/>
          <p:nvPr/>
        </p:nvSpPr>
        <p:spPr>
          <a:xfrm>
            <a:off x="8382000" y="1780890"/>
            <a:ext cx="617478" cy="1209485"/>
          </a:xfrm>
          <a:prstGeom prst="roundRect">
            <a:avLst/>
          </a:prstGeom>
          <a:noFill/>
          <a:ln w="5715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39" name="圓角矩形 38"/>
          <p:cNvSpPr/>
          <p:nvPr/>
        </p:nvSpPr>
        <p:spPr>
          <a:xfrm>
            <a:off x="1623847" y="2506716"/>
            <a:ext cx="617478" cy="932793"/>
          </a:xfrm>
          <a:prstGeom prst="roundRect">
            <a:avLst/>
          </a:prstGeom>
          <a:noFill/>
          <a:ln w="5715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40" name="圓角矩形 39"/>
          <p:cNvSpPr/>
          <p:nvPr/>
        </p:nvSpPr>
        <p:spPr>
          <a:xfrm>
            <a:off x="2476511" y="496614"/>
            <a:ext cx="503171" cy="838337"/>
          </a:xfrm>
          <a:prstGeom prst="roundRect">
            <a:avLst/>
          </a:prstGeom>
          <a:noFill/>
          <a:ln w="5715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44" name="文字方塊 43"/>
          <p:cNvSpPr txBox="1"/>
          <p:nvPr/>
        </p:nvSpPr>
        <p:spPr>
          <a:xfrm>
            <a:off x="4916771" y="4987569"/>
            <a:ext cx="6676515" cy="1635919"/>
          </a:xfrm>
          <a:prstGeom prst="horizontalScroll">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zh-TW" altLang="en-US" sz="2800" b="1"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綜合以上，本文不刻意著墨作者的情懷</a:t>
            </a:r>
            <a:endParaRPr lang="en-US" altLang="zh-TW" sz="2800" b="1"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pPr lvl="0"/>
            <a:r>
              <a:rPr lang="en-US" altLang="zh-TW" sz="2800" b="1" dirty="0" smtClean="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a:t>
            </a:r>
            <a:r>
              <a:rPr lang="zh-TW" altLang="en-US" sz="2800" b="1" dirty="0" smtClean="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含蓄</a:t>
            </a:r>
            <a:r>
              <a:rPr lang="zh-TW" altLang="en-US" sz="2800" b="1"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側寫生活小事</a:t>
            </a:r>
            <a:r>
              <a:rPr lang="zh-TW" altLang="en-US" sz="2800" b="1" dirty="0" smtClean="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a:t>
            </a:r>
            <a:r>
              <a:rPr lang="zh-TW" altLang="en-US" sz="2800" b="1" u="sng" dirty="0" smtClean="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rPr>
              <a:t>言有盡而意無窮</a:t>
            </a:r>
            <a:endParaRPr lang="en-US" altLang="zh-TW" sz="2800" b="1" u="sng"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endParaRPr lang="zh-TW"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1362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par>
                                <p:cTn id="47" presetID="42"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down)">
                                      <p:cBhvr>
                                        <p:cTn id="78" dur="580">
                                          <p:stCondLst>
                                            <p:cond delay="0"/>
                                          </p:stCondLst>
                                        </p:cTn>
                                        <p:tgtEl>
                                          <p:spTgt spid="44"/>
                                        </p:tgtEl>
                                      </p:cBhvr>
                                    </p:animEffect>
                                    <p:anim calcmode="lin" valueType="num">
                                      <p:cBhvr>
                                        <p:cTn id="7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84" dur="26">
                                          <p:stCondLst>
                                            <p:cond delay="650"/>
                                          </p:stCondLst>
                                        </p:cTn>
                                        <p:tgtEl>
                                          <p:spTgt spid="44"/>
                                        </p:tgtEl>
                                      </p:cBhvr>
                                      <p:to x="100000" y="60000"/>
                                    </p:animScale>
                                    <p:animScale>
                                      <p:cBhvr>
                                        <p:cTn id="85" dur="166" decel="50000">
                                          <p:stCondLst>
                                            <p:cond delay="676"/>
                                          </p:stCondLst>
                                        </p:cTn>
                                        <p:tgtEl>
                                          <p:spTgt spid="44"/>
                                        </p:tgtEl>
                                      </p:cBhvr>
                                      <p:to x="100000" y="100000"/>
                                    </p:animScale>
                                    <p:animScale>
                                      <p:cBhvr>
                                        <p:cTn id="86" dur="26">
                                          <p:stCondLst>
                                            <p:cond delay="1312"/>
                                          </p:stCondLst>
                                        </p:cTn>
                                        <p:tgtEl>
                                          <p:spTgt spid="44"/>
                                        </p:tgtEl>
                                      </p:cBhvr>
                                      <p:to x="100000" y="80000"/>
                                    </p:animScale>
                                    <p:animScale>
                                      <p:cBhvr>
                                        <p:cTn id="87" dur="166" decel="50000">
                                          <p:stCondLst>
                                            <p:cond delay="1338"/>
                                          </p:stCondLst>
                                        </p:cTn>
                                        <p:tgtEl>
                                          <p:spTgt spid="44"/>
                                        </p:tgtEl>
                                      </p:cBhvr>
                                      <p:to x="100000" y="100000"/>
                                    </p:animScale>
                                    <p:animScale>
                                      <p:cBhvr>
                                        <p:cTn id="88" dur="26">
                                          <p:stCondLst>
                                            <p:cond delay="1642"/>
                                          </p:stCondLst>
                                        </p:cTn>
                                        <p:tgtEl>
                                          <p:spTgt spid="44"/>
                                        </p:tgtEl>
                                      </p:cBhvr>
                                      <p:to x="100000" y="90000"/>
                                    </p:animScale>
                                    <p:animScale>
                                      <p:cBhvr>
                                        <p:cTn id="89" dur="166" decel="50000">
                                          <p:stCondLst>
                                            <p:cond delay="1668"/>
                                          </p:stCondLst>
                                        </p:cTn>
                                        <p:tgtEl>
                                          <p:spTgt spid="44"/>
                                        </p:tgtEl>
                                      </p:cBhvr>
                                      <p:to x="100000" y="100000"/>
                                    </p:animScale>
                                    <p:animScale>
                                      <p:cBhvr>
                                        <p:cTn id="90" dur="26">
                                          <p:stCondLst>
                                            <p:cond delay="1808"/>
                                          </p:stCondLst>
                                        </p:cTn>
                                        <p:tgtEl>
                                          <p:spTgt spid="44"/>
                                        </p:tgtEl>
                                      </p:cBhvr>
                                      <p:to x="100000" y="95000"/>
                                    </p:animScale>
                                    <p:animScale>
                                      <p:cBhvr>
                                        <p:cTn id="91"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9" grpId="0" animBg="1"/>
      <p:bldP spid="20" grpId="0" animBg="1"/>
      <p:bldP spid="35" grpId="0" animBg="1"/>
      <p:bldP spid="36" grpId="0" animBg="1"/>
      <p:bldP spid="37" grpId="0" animBg="1"/>
      <p:bldP spid="39" grpId="0" animBg="1"/>
      <p:bldP spid="40"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latin typeface="微軟正黑體 Light" panose="020B0304030504040204" pitchFamily="34" charset="-120"/>
                <a:ea typeface="微軟正黑體 Light" panose="020B0304030504040204" pitchFamily="34" charset="-120"/>
                <a:cs typeface="微軟正黑體 Light" panose="020B0304030504040204" pitchFamily="34" charset="-120"/>
              </a:rPr>
              <a:t>重點來了！！！</a:t>
            </a:r>
            <a:endParaRPr lang="zh-TW" altLang="en-US" sz="5400" dirty="0">
              <a:latin typeface="微軟正黑體 Light" panose="020B0304030504040204" pitchFamily="34" charset="-120"/>
              <a:ea typeface="微軟正黑體 Light" panose="020B0304030504040204" pitchFamily="34" charset="-120"/>
              <a:cs typeface="微軟正黑體 Light" panose="020B0304030504040204" pitchFamily="34" charset="-120"/>
            </a:endParaRPr>
          </a:p>
        </p:txBody>
      </p:sp>
      <p:sp>
        <p:nvSpPr>
          <p:cNvPr id="3" name="內容版面配置區 2"/>
          <p:cNvSpPr>
            <a:spLocks noGrp="1"/>
          </p:cNvSpPr>
          <p:nvPr>
            <p:ph idx="1"/>
          </p:nvPr>
        </p:nvSpPr>
        <p:spPr/>
        <p:txBody>
          <a:bodyPr/>
          <a:lstStyle/>
          <a:p>
            <a:r>
              <a:rPr lang="zh-TW" altLang="en-US" sz="3200" dirty="0" smtClean="0">
                <a:solidFill>
                  <a:srgbClr val="FF0000"/>
                </a:solidFill>
              </a:rPr>
              <a:t>首開先例</a:t>
            </a:r>
            <a:r>
              <a:rPr lang="zh-TW" altLang="en-US" sz="3200" dirty="0" smtClean="0">
                <a:solidFill>
                  <a:srgbClr val="FF0000"/>
                </a:solidFill>
                <a:latin typeface="+mn-ea"/>
              </a:rPr>
              <a:t>─</a:t>
            </a:r>
            <a:r>
              <a:rPr lang="zh-TW" altLang="en-US" sz="3200" dirty="0" smtClean="0">
                <a:solidFill>
                  <a:srgbClr val="FF0000"/>
                </a:solidFill>
                <a:latin typeface="新細明體" panose="02020500000000000000" pitchFamily="18" charset="-120"/>
                <a:ea typeface="新細明體" panose="02020500000000000000" pitchFamily="18" charset="-120"/>
              </a:rPr>
              <a:t>─</a:t>
            </a:r>
            <a:r>
              <a:rPr lang="zh-TW" altLang="zh-TW" sz="3200" dirty="0" smtClean="0">
                <a:solidFill>
                  <a:srgbClr val="FF0000"/>
                </a:solidFill>
              </a:rPr>
              <a:t>為</a:t>
            </a:r>
            <a:r>
              <a:rPr lang="zh-TW" altLang="zh-TW" sz="3200" dirty="0">
                <a:solidFill>
                  <a:srgbClr val="FF0000"/>
                </a:solidFill>
              </a:rPr>
              <a:t>婢女</a:t>
            </a:r>
            <a:r>
              <a:rPr lang="zh-TW" altLang="zh-TW" sz="3200" dirty="0" smtClean="0">
                <a:solidFill>
                  <a:srgbClr val="FF0000"/>
                </a:solidFill>
              </a:rPr>
              <a:t>紀傳</a:t>
            </a:r>
            <a:r>
              <a:rPr lang="zh-TW" altLang="en-US" sz="3200" dirty="0" smtClean="0">
                <a:solidFill>
                  <a:srgbClr val="FF0000"/>
                </a:solidFill>
              </a:rPr>
              <a:t>？</a:t>
            </a:r>
            <a:endParaRPr lang="en-US" altLang="zh-TW" sz="3200" dirty="0" smtClean="0">
              <a:solidFill>
                <a:srgbClr val="FF0000"/>
              </a:solidFill>
            </a:endParaRPr>
          </a:p>
          <a:p>
            <a:pPr marL="0" indent="0">
              <a:buNone/>
            </a:pPr>
            <a:r>
              <a:rPr lang="en-US" altLang="zh-TW" sz="3200" dirty="0">
                <a:solidFill>
                  <a:srgbClr val="92D050"/>
                </a:solidFill>
                <a:latin typeface="新細明體" panose="02020500000000000000" pitchFamily="18" charset="-120"/>
              </a:rPr>
              <a:t>→</a:t>
            </a:r>
            <a:r>
              <a:rPr lang="zh-TW" altLang="en-US" sz="3200" dirty="0" smtClean="0">
                <a:solidFill>
                  <a:srgbClr val="92D050"/>
                </a:solidFill>
              </a:rPr>
              <a:t>明代中葉文學</a:t>
            </a:r>
            <a:r>
              <a:rPr lang="zh-TW" altLang="en-US" sz="3200" b="1" dirty="0" smtClean="0">
                <a:solidFill>
                  <a:srgbClr val="92D050"/>
                </a:solidFill>
              </a:rPr>
              <a:t>審美觀念轉變</a:t>
            </a:r>
            <a:endParaRPr lang="en-US" altLang="zh-TW" sz="3200" b="1" dirty="0" smtClean="0">
              <a:solidFill>
                <a:srgbClr val="92D050"/>
              </a:solidFill>
            </a:endParaRPr>
          </a:p>
          <a:p>
            <a:pPr marL="0" indent="0">
              <a:buNone/>
            </a:pPr>
            <a:r>
              <a:rPr lang="en-US" altLang="zh-TW" sz="3200" dirty="0" smtClean="0">
                <a:solidFill>
                  <a:srgbClr val="92D050"/>
                </a:solidFill>
                <a:latin typeface="新細明體" panose="02020500000000000000" pitchFamily="18" charset="-120"/>
              </a:rPr>
              <a:t>→</a:t>
            </a:r>
            <a:r>
              <a:rPr lang="zh-TW" altLang="en-US" sz="3200" dirty="0" smtClean="0">
                <a:solidFill>
                  <a:srgbClr val="92D050"/>
                </a:solidFill>
                <a:latin typeface="新細明體" panose="02020500000000000000" pitchFamily="18" charset="-120"/>
              </a:rPr>
              <a:t>影響</a:t>
            </a:r>
            <a:r>
              <a:rPr lang="zh-TW" altLang="en-US" sz="3200" b="1" dirty="0" smtClean="0">
                <a:solidFill>
                  <a:srgbClr val="92D050"/>
                </a:solidFill>
              </a:rPr>
              <a:t>晚明小品文</a:t>
            </a:r>
            <a:r>
              <a:rPr lang="zh-TW" altLang="en-US" sz="3200" dirty="0" smtClean="0">
                <a:solidFill>
                  <a:srgbClr val="92D050"/>
                </a:solidFill>
              </a:rPr>
              <a:t>（趨於生活化、個人化）</a:t>
            </a:r>
            <a:endParaRPr lang="zh-TW" altLang="zh-TW" sz="3200" dirty="0">
              <a:solidFill>
                <a:srgbClr val="92D050"/>
              </a:solidFill>
            </a:endParaRPr>
          </a:p>
          <a:p>
            <a:r>
              <a:rPr lang="en-US" altLang="zh-TW" sz="3200" dirty="0">
                <a:solidFill>
                  <a:srgbClr val="FF0000"/>
                </a:solidFill>
              </a:rPr>
              <a:t> </a:t>
            </a:r>
            <a:r>
              <a:rPr lang="zh-TW" altLang="en-US" sz="3200" dirty="0" smtClean="0">
                <a:solidFill>
                  <a:srgbClr val="FF0000"/>
                </a:solidFill>
              </a:rPr>
              <a:t>寫婢女寒花還是寫</a:t>
            </a:r>
            <a:r>
              <a:rPr lang="zh-TW" altLang="zh-TW" sz="3200" dirty="0" smtClean="0">
                <a:solidFill>
                  <a:srgbClr val="FF0000"/>
                </a:solidFill>
              </a:rPr>
              <a:t>妻子魏孺人</a:t>
            </a:r>
            <a:r>
              <a:rPr lang="zh-TW" altLang="en-US" sz="3200" dirty="0" smtClean="0">
                <a:solidFill>
                  <a:srgbClr val="FF0000"/>
                </a:solidFill>
              </a:rPr>
              <a:t>？</a:t>
            </a:r>
            <a:endParaRPr lang="en-US" altLang="zh-TW" sz="3200" dirty="0" smtClean="0">
              <a:solidFill>
                <a:srgbClr val="FF0000"/>
              </a:solidFill>
            </a:endParaRPr>
          </a:p>
          <a:p>
            <a:endParaRPr lang="zh-TW" altLang="en-US" dirty="0"/>
          </a:p>
        </p:txBody>
      </p:sp>
    </p:spTree>
    <p:extLst>
      <p:ext uri="{BB962C8B-B14F-4D97-AF65-F5344CB8AC3E}">
        <p14:creationId xmlns:p14="http://schemas.microsoft.com/office/powerpoint/2010/main" val="3631546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dirty="0" smtClean="0">
                <a:latin typeface="微軟正黑體 Light" panose="020B0304030504040204" pitchFamily="34" charset="-120"/>
                <a:ea typeface="微軟正黑體 Light" panose="020B0304030504040204" pitchFamily="34" charset="-120"/>
                <a:cs typeface="微軟正黑體 Light" panose="020B0304030504040204" pitchFamily="34" charset="-120"/>
              </a:rPr>
              <a:t>Ｑ＆Ａ</a:t>
            </a:r>
            <a:endParaRPr lang="zh-TW" altLang="en-US" sz="5400" b="1" dirty="0">
              <a:latin typeface="微軟正黑體 Light" panose="020B0304030504040204" pitchFamily="34" charset="-120"/>
              <a:ea typeface="微軟正黑體 Light" panose="020B0304030504040204" pitchFamily="34" charset="-120"/>
              <a:cs typeface="微軟正黑體 Light" panose="020B0304030504040204" pitchFamily="34" charset="-120"/>
            </a:endParaRPr>
          </a:p>
        </p:txBody>
      </p:sp>
      <p:sp>
        <p:nvSpPr>
          <p:cNvPr id="3" name="內容版面配置區 2"/>
          <p:cNvSpPr>
            <a:spLocks noGrp="1"/>
          </p:cNvSpPr>
          <p:nvPr>
            <p:ph idx="1"/>
          </p:nvPr>
        </p:nvSpPr>
        <p:spPr>
          <a:xfrm>
            <a:off x="838200" y="1825625"/>
            <a:ext cx="10711070" cy="4351338"/>
          </a:xfrm>
        </p:spPr>
        <p:txBody>
          <a:bodyPr>
            <a:normAutofit/>
          </a:bodyPr>
          <a:lstStyle/>
          <a:p>
            <a:pPr marL="514350" indent="-514350">
              <a:lnSpc>
                <a:spcPct val="100000"/>
              </a:lnSpc>
              <a:buFont typeface="+mj-lt"/>
              <a:buAutoNum type="arabicPeriod"/>
            </a:pPr>
            <a:r>
              <a:rPr lang="zh-TW" altLang="zh-TW" sz="3200" dirty="0" smtClean="0"/>
              <a:t>文中</a:t>
            </a:r>
            <a:r>
              <a:rPr lang="zh-TW" altLang="zh-TW" sz="3200" dirty="0"/>
              <a:t>描寫到孺人的兩次笑是不是閒來之筆，有何作用</a:t>
            </a:r>
            <a:r>
              <a:rPr lang="zh-TW" altLang="zh-TW" sz="3200" dirty="0" smtClean="0"/>
              <a:t>？</a:t>
            </a:r>
            <a:endParaRPr lang="en-US" altLang="zh-TW" sz="3200" dirty="0" smtClean="0"/>
          </a:p>
          <a:p>
            <a:pPr marL="514350" indent="-514350">
              <a:lnSpc>
                <a:spcPct val="100000"/>
              </a:lnSpc>
              <a:buFont typeface="+mj-lt"/>
              <a:buAutoNum type="arabicPeriod"/>
            </a:pPr>
            <a:r>
              <a:rPr lang="zh-TW" altLang="en-US" sz="3200" dirty="0" smtClean="0"/>
              <a:t>既然有光這麼愛他老婆，為何獨獨沒有替魏氏撰文墓誌銘？（</a:t>
            </a:r>
            <a:r>
              <a:rPr lang="en-US" altLang="zh-TW" sz="3200" dirty="0" smtClean="0">
                <a:latin typeface="新細明體" panose="02020500000000000000" pitchFamily="18" charset="-120"/>
                <a:ea typeface="新細明體" panose="02020500000000000000" pitchFamily="18" charset="-120"/>
              </a:rPr>
              <a:t>《</a:t>
            </a:r>
            <a:r>
              <a:rPr lang="zh-TW" altLang="en-US" sz="3200" dirty="0" smtClean="0"/>
              <a:t>世美堂后記</a:t>
            </a:r>
            <a:r>
              <a:rPr lang="en-US" altLang="zh-TW" sz="3200" dirty="0" smtClean="0">
                <a:latin typeface="新細明體" panose="02020500000000000000" pitchFamily="18" charset="-120"/>
                <a:ea typeface="新細明體" panose="02020500000000000000" pitchFamily="18" charset="-120"/>
              </a:rPr>
              <a:t>》</a:t>
            </a:r>
            <a:r>
              <a:rPr lang="zh-TW" altLang="en-US" sz="3200" dirty="0" smtClean="0">
                <a:latin typeface="新細明體" panose="02020500000000000000" pitchFamily="18" charset="-120"/>
                <a:ea typeface="新細明體" panose="02020500000000000000" pitchFamily="18" charset="-120"/>
              </a:rPr>
              <a:t>算是詳述有光和魏氏的生活</a:t>
            </a:r>
            <a:r>
              <a:rPr lang="zh-TW" altLang="en-US" sz="3200" dirty="0" smtClean="0"/>
              <a:t>）</a:t>
            </a:r>
            <a:endParaRPr lang="en-US" altLang="zh-TW" sz="3200" dirty="0" smtClean="0"/>
          </a:p>
          <a:p>
            <a:endParaRPr lang="zh-TW" altLang="en-US" dirty="0"/>
          </a:p>
        </p:txBody>
      </p:sp>
    </p:spTree>
    <p:extLst>
      <p:ext uri="{BB962C8B-B14F-4D97-AF65-F5344CB8AC3E}">
        <p14:creationId xmlns:p14="http://schemas.microsoft.com/office/powerpoint/2010/main" val="1342190715"/>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7200" dirty="0" smtClean="0">
                <a:latin typeface="標楷體" panose="03000509000000000000" pitchFamily="65" charset="-120"/>
                <a:ea typeface="標楷體" panose="03000509000000000000" pitchFamily="65" charset="-120"/>
              </a:rPr>
              <a:t>謝謝大</a:t>
            </a:r>
            <a:r>
              <a:rPr lang="zh-TW" altLang="en-US" sz="7200" dirty="0">
                <a:latin typeface="標楷體" panose="03000509000000000000" pitchFamily="65" charset="-120"/>
                <a:ea typeface="標楷體" panose="03000509000000000000" pitchFamily="65" charset="-120"/>
              </a:rPr>
              <a:t>家</a:t>
            </a:r>
          </a:p>
        </p:txBody>
      </p:sp>
      <p:sp>
        <p:nvSpPr>
          <p:cNvPr id="3" name="文字版面配置區 2"/>
          <p:cNvSpPr>
            <a:spLocks noGrp="1"/>
          </p:cNvSpPr>
          <p:nvPr>
            <p:ph type="body" idx="1"/>
          </p:nvPr>
        </p:nvSpPr>
        <p:spPr>
          <a:xfrm>
            <a:off x="1059996" y="4585607"/>
            <a:ext cx="6826249" cy="1387021"/>
          </a:xfrm>
        </p:spPr>
        <p:txBody>
          <a:bodyPr>
            <a:normAutofit/>
          </a:bodyPr>
          <a:lstStyle/>
          <a:p>
            <a:r>
              <a:rPr lang="zh-TW" altLang="en-US" dirty="0" smtClean="0"/>
              <a:t>教授：陳慶元</a:t>
            </a:r>
            <a:endParaRPr lang="en-US" altLang="zh-TW" dirty="0" smtClean="0"/>
          </a:p>
          <a:p>
            <a:r>
              <a:rPr lang="zh-TW" altLang="en-US" dirty="0" smtClean="0"/>
              <a:t>組員：何宜荃　</a:t>
            </a:r>
            <a:r>
              <a:rPr lang="zh-TW" altLang="en-US" dirty="0" smtClean="0"/>
              <a:t>蔡秉吟</a:t>
            </a:r>
            <a:r>
              <a:rPr lang="zh-TW" altLang="en-US" dirty="0"/>
              <a:t>　</a:t>
            </a:r>
            <a:r>
              <a:rPr lang="zh-TW" altLang="en-US" dirty="0" smtClean="0"/>
              <a:t>簡浩琪　</a:t>
            </a:r>
            <a:endParaRPr lang="en-US" altLang="zh-TW" dirty="0" smtClean="0"/>
          </a:p>
          <a:p>
            <a:r>
              <a:rPr lang="zh-TW" altLang="en-US" dirty="0"/>
              <a:t>　</a:t>
            </a:r>
            <a:r>
              <a:rPr lang="zh-TW" altLang="en-US" dirty="0" smtClean="0"/>
              <a:t>　　詹孟慈　亷千儀　廖晟竹</a:t>
            </a:r>
            <a:endParaRPr lang="zh-TW" altLang="en-US" dirty="0"/>
          </a:p>
        </p:txBody>
      </p:sp>
    </p:spTree>
    <p:extLst>
      <p:ext uri="{BB962C8B-B14F-4D97-AF65-F5344CB8AC3E}">
        <p14:creationId xmlns:p14="http://schemas.microsoft.com/office/powerpoint/2010/main" val="34697987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919</Words>
  <Application>Microsoft Office PowerPoint</Application>
  <PresentationFormat>寬螢幕</PresentationFormat>
  <Paragraphs>93</Paragraphs>
  <Slides>9</Slides>
  <Notes>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9</vt:i4>
      </vt:variant>
    </vt:vector>
  </HeadingPairs>
  <TitlesOfParts>
    <vt:vector size="17" baseType="lpstr">
      <vt:lpstr>微軟正黑體 Light</vt:lpstr>
      <vt:lpstr>新細明體</vt:lpstr>
      <vt:lpstr>標楷體</vt:lpstr>
      <vt:lpstr>Arial</vt:lpstr>
      <vt:lpstr>Calibri</vt:lpstr>
      <vt:lpstr>Calibri Light</vt:lpstr>
      <vt:lpstr>Times New Roman</vt:lpstr>
      <vt:lpstr>Office 佈景主題</vt:lpstr>
      <vt:lpstr>寒花葬志</vt:lpstr>
      <vt:lpstr>歸有光</vt:lpstr>
      <vt:lpstr>有光的文學風格</vt:lpstr>
      <vt:lpstr>有光的評價與影響</vt:lpstr>
      <vt:lpstr>PowerPoint 簡報</vt:lpstr>
      <vt:lpstr>PowerPoint 簡報</vt:lpstr>
      <vt:lpstr>重點來了！！！</vt:lpstr>
      <vt:lpstr>Ｑ＆Ａ</vt:lpstr>
      <vt:lpstr>謝謝大家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廉千儀</dc:creator>
  <cp:lastModifiedBy>廉千儀</cp:lastModifiedBy>
  <cp:revision>42</cp:revision>
  <dcterms:created xsi:type="dcterms:W3CDTF">2015-05-24T10:11:34Z</dcterms:created>
  <dcterms:modified xsi:type="dcterms:W3CDTF">2015-05-25T02:22:01Z</dcterms:modified>
</cp:coreProperties>
</file>